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82" r:id="rId7"/>
    <p:sldId id="296" r:id="rId8"/>
    <p:sldId id="284" r:id="rId9"/>
    <p:sldId id="286" r:id="rId10"/>
    <p:sldId id="289" r:id="rId11"/>
    <p:sldId id="287" r:id="rId12"/>
    <p:sldId id="290" r:id="rId13"/>
    <p:sldId id="298" r:id="rId14"/>
    <p:sldId id="288" r:id="rId15"/>
    <p:sldId id="292" r:id="rId16"/>
    <p:sldId id="293" r:id="rId17"/>
    <p:sldId id="294" r:id="rId18"/>
    <p:sldId id="280" r:id="rId19"/>
  </p:sldIdLst>
  <p:sldSz cx="17475200" cy="9753600"/>
  <p:notesSz cx="6858000" cy="9144000"/>
  <p:embeddedFontLst>
    <p:embeddedFont>
      <p:font typeface="微软雅黑" panose="020B0503020204020204" charset="-122"/>
      <p:regular r:id="rId23"/>
    </p:embeddedFont>
    <p:embeddedFont>
      <p:font typeface="黑体" panose="02010609060101010101" charset="-122"/>
      <p:regular r:id="rId24"/>
    </p:embeddedFont>
    <p:embeddedFont>
      <p:font typeface="Noto Sans SC" panose="020B0200000000000000" charset="-122"/>
      <p:regular r:id="rId25"/>
    </p:embeddedFont>
    <p:embeddedFont>
      <p:font typeface="等线" panose="02010600030101010101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F4"/>
    <a:srgbClr val="EDF1F4"/>
    <a:srgbClr val="2BAC8F"/>
    <a:srgbClr val="16A690"/>
    <a:srgbClr val="02F19F"/>
    <a:srgbClr val="013689"/>
    <a:srgbClr val="003688"/>
    <a:srgbClr val="0A2F65"/>
    <a:srgbClr val="003697"/>
    <a:srgbClr val="0D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4369" y="1143000"/>
            <a:ext cx="552926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尊敬的各位投资人：</a:t>
            </a:r>
            <a:endParaRPr lang="zh-CN" altLang="en-US"/>
          </a:p>
          <a:p>
            <a:r>
              <a:rPr lang="zh-CN" altLang="en-US"/>
              <a:t>大家好！我是云生万物创始人侯文杰。今天站在这里，我不是要推荐一个普通的创业项目，而是要邀请各位一起，抢占一个确定性的万亿级赛道</a:t>
            </a:r>
            <a:r>
              <a:rPr lang="en-US" altLang="zh-CN"/>
              <a:t> —— </a:t>
            </a:r>
            <a:r>
              <a:rPr lang="zh-CN" altLang="en-US"/>
              <a:t>中国高耗能工业的节能变革。这不仅是一场商业机遇的共赢，更是一次助力工业低碳转型的时代浪潮。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能量流</a:t>
            </a:r>
            <a:r>
              <a:rPr lang="en-US" altLang="zh-CN"/>
              <a:t> / </a:t>
            </a:r>
            <a:r>
              <a:rPr lang="zh-CN" altLang="en-US"/>
              <a:t>物质流</a:t>
            </a:r>
            <a:r>
              <a:rPr lang="en-US" altLang="zh-CN"/>
              <a:t> / </a:t>
            </a:r>
            <a:r>
              <a:rPr lang="zh-CN" altLang="en-US"/>
              <a:t>信息流协同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稳定商业模式关键保障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1837055" rtl="0" eaLnBrk="1" latinLnBrk="0" hangingPunct="1">
        <a:lnSpc>
          <a:spcPct val="90000"/>
        </a:lnSpc>
        <a:spcBef>
          <a:spcPct val="0"/>
        </a:spcBef>
        <a:buNone/>
        <a:defRPr sz="8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9105" indent="-459105" algn="l" defTabSz="1837055" rtl="0" eaLnBrk="1" latinLnBrk="0" hangingPunct="1">
        <a:lnSpc>
          <a:spcPct val="90000"/>
        </a:lnSpc>
        <a:spcBef>
          <a:spcPts val="2010"/>
        </a:spcBef>
        <a:buFont typeface="Arial" panose="020B0604020202020204" pitchFamily="34" charset="0"/>
        <a:buChar char="•"/>
        <a:defRPr sz="5625" kern="1200">
          <a:solidFill>
            <a:schemeClr val="tx1"/>
          </a:solidFill>
          <a:latin typeface="+mn-lt"/>
          <a:ea typeface="+mn-ea"/>
          <a:cs typeface="+mn-cs"/>
        </a:defRPr>
      </a:lvl1pPr>
      <a:lvl2pPr marL="1377315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2pPr>
      <a:lvl3pPr marL="2296160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4020" kern="1200">
          <a:solidFill>
            <a:schemeClr val="tx1"/>
          </a:solidFill>
          <a:latin typeface="+mn-lt"/>
          <a:ea typeface="+mn-ea"/>
          <a:cs typeface="+mn-cs"/>
        </a:defRPr>
      </a:lvl3pPr>
      <a:lvl4pPr marL="3214370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4pPr>
      <a:lvl5pPr marL="4132580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5pPr>
      <a:lvl6pPr marL="5051425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6pPr>
      <a:lvl7pPr marL="5969635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7pPr>
      <a:lvl8pPr marL="6887845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8pPr>
      <a:lvl9pPr marL="7806690" indent="-459105" algn="l" defTabSz="1837055" rtl="0" eaLnBrk="1" latinLnBrk="0" hangingPunct="1">
        <a:lnSpc>
          <a:spcPct val="90000"/>
        </a:lnSpc>
        <a:spcBef>
          <a:spcPct val="202000"/>
        </a:spcBef>
        <a:buFont typeface="Arial" panose="020B0604020202020204" pitchFamily="34" charset="0"/>
        <a:buChar char="•"/>
        <a:defRPr sz="36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1pPr>
      <a:lvl2pPr marL="91821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2pPr>
      <a:lvl3pPr marL="1837055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3pPr>
      <a:lvl4pPr marL="2755265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4pPr>
      <a:lvl5pPr marL="3673475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5pPr>
      <a:lvl6pPr marL="459232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6pPr>
      <a:lvl7pPr marL="551053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7pPr>
      <a:lvl8pPr marL="642874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8pPr>
      <a:lvl9pPr marL="7346950" algn="l" defTabSz="1837055" rtl="0" eaLnBrk="1" latinLnBrk="0" hangingPunct="1">
        <a:defRPr sz="36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hyperlink" Target="&#21830;&#19994;&#35745;&#21010;&#20070;\&#22269;&#23478;&#32423;&#26426;&#26500;&#21457;&#25991;&#65306;&#30005;&#35299;&#38109;&#19982;&#27695;&#30897;&#24037;&#19994;&#33021;&#32791;&#20449;&#24687;.docx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9.svg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24.xml"/><Relationship Id="rId3" Type="http://schemas.openxmlformats.org/officeDocument/2006/relationships/image" Target="../media/image8.png"/><Relationship Id="rId29" Type="http://schemas.openxmlformats.org/officeDocument/2006/relationships/tags" Target="../tags/tag23.xml"/><Relationship Id="rId28" Type="http://schemas.openxmlformats.org/officeDocument/2006/relationships/image" Target="../media/image17.svg"/><Relationship Id="rId27" Type="http://schemas.openxmlformats.org/officeDocument/2006/relationships/image" Target="../media/image16.png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image" Target="../media/image15.svg"/><Relationship Id="rId21" Type="http://schemas.openxmlformats.org/officeDocument/2006/relationships/image" Target="../media/image14.png"/><Relationship Id="rId20" Type="http://schemas.openxmlformats.org/officeDocument/2006/relationships/tags" Target="../tags/tag18.xml"/><Relationship Id="rId2" Type="http://schemas.openxmlformats.org/officeDocument/2006/relationships/tags" Target="../tags/tag6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image" Target="../media/image11.sv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BEFF3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" name="textbox 8"/>
          <p:cNvSpPr/>
          <p:nvPr/>
        </p:nvSpPr>
        <p:spPr>
          <a:xfrm>
            <a:off x="186690" y="798830"/>
            <a:ext cx="16990695" cy="1050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96000"/>
              </a:lnSpc>
            </a:pPr>
            <a:r>
              <a:rPr lang="en-US" altLang="zh-CN" sz="6000" b="1" kern="0" spc="100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AI+EMC </a:t>
            </a:r>
            <a:r>
              <a:rPr lang="zh-CN" altLang="en-US" sz="6000" b="1" kern="0" spc="100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赋能高能耗行业低碳新局</a:t>
            </a:r>
            <a:endParaRPr lang="zh-CN" altLang="en-US" sz="6000" b="1" kern="0" spc="100" dirty="0">
              <a:solidFill>
                <a:schemeClr val="bg2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3315970" y="2199640"/>
            <a:ext cx="10597515" cy="609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r>
              <a:rPr lang="zh-CN" altLang="en-US" sz="4000" kern="0" spc="60" dirty="0">
                <a:solidFill>
                  <a:schemeClr val="bg2">
                    <a:lumMod val="2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瞄准万亿级高耗能领域</a:t>
            </a:r>
            <a:r>
              <a:rPr lang="en-US" altLang="zh-CN" sz="4000" kern="0" spc="60" dirty="0">
                <a:solidFill>
                  <a:schemeClr val="bg2">
                    <a:lumMod val="2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kern="0" spc="60" dirty="0">
                <a:solidFill>
                  <a:schemeClr val="bg2">
                    <a:lumMod val="2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开辟千亿级节能大市场</a:t>
            </a:r>
            <a:endParaRPr lang="zh-CN" altLang="en-US" sz="4000" kern="0" spc="60" dirty="0">
              <a:solidFill>
                <a:schemeClr val="bg2">
                  <a:lumMod val="2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155" y="3365500"/>
            <a:ext cx="13218160" cy="4639310"/>
          </a:xfrm>
          <a:prstGeom prst="rect">
            <a:avLst/>
          </a:prstGeom>
        </p:spPr>
      </p:pic>
      <p:sp>
        <p:nvSpPr>
          <p:cNvPr id="5" name="textbox 10"/>
          <p:cNvSpPr/>
          <p:nvPr/>
        </p:nvSpPr>
        <p:spPr>
          <a:xfrm>
            <a:off x="3907155" y="8684260"/>
            <a:ext cx="9660890" cy="609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r>
              <a:rPr lang="en-US" altLang="zh-CN" sz="4000" b="1" kern="0" spc="6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AIEMC </a:t>
            </a:r>
            <a:r>
              <a:rPr lang="zh-CN" altLang="en-US" sz="4000" kern="0" spc="6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云生万物能源智能科技有限公司</a:t>
            </a:r>
            <a:endParaRPr lang="zh-CN" altLang="en-US" sz="4000" kern="0" spc="60" dirty="0">
              <a:solidFill>
                <a:schemeClr val="bg2">
                  <a:lumMod val="25000"/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66196" y="1471013"/>
            <a:ext cx="8967049" cy="7398334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867296" y="5476282"/>
            <a:ext cx="2898075" cy="353458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81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Market</a:t>
            </a:r>
            <a:r>
              <a:rPr sz="2810" kern="0" spc="3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81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Size  Data</a:t>
            </a:r>
            <a:endParaRPr sz="28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201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20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endParaRPr sz="5225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875030" y="502285"/>
            <a:ext cx="7683500" cy="895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  <a:buClrTx/>
              <a:buSzTx/>
              <a:buFontTx/>
            </a:pPr>
            <a:r>
              <a:rPr lang="zh-CN" altLang="en-US" sz="4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目标市场：</a:t>
            </a:r>
            <a:r>
              <a:rPr lang="zh-CN" altLang="en-US" sz="4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我的眼里只有你</a:t>
            </a:r>
            <a:endParaRPr lang="zh-CN" altLang="en-US" sz="48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l" rtl="0" eaLnBrk="0">
              <a:lnSpc>
                <a:spcPct val="95000"/>
              </a:lnSpc>
            </a:pPr>
            <a:endParaRPr lang="zh-CN" altLang="en-US" sz="48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7160" y="2743733"/>
            <a:ext cx="1237418" cy="11862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421155" y="2950739"/>
            <a:ext cx="1377569" cy="103319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0436" y="2823407"/>
            <a:ext cx="1237243" cy="1135228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918096" y="2041888"/>
            <a:ext cx="2774347" cy="53828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910"/>
              </a:lnSpc>
            </a:pPr>
            <a:r>
              <a:rPr sz="281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Why</a:t>
            </a:r>
            <a:r>
              <a:rPr sz="281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81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this</a:t>
            </a:r>
            <a:r>
              <a:rPr sz="2810" kern="0" spc="2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81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</a:t>
            </a:r>
            <a:r>
              <a:rPr sz="281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cus?</a:t>
            </a:r>
            <a:endParaRPr sz="281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5166020" y="4225253"/>
            <a:ext cx="1830432" cy="4604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81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标杆效应强</a:t>
            </a:r>
            <a:endParaRPr sz="281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3016136" y="4160006"/>
            <a:ext cx="1501335" cy="46175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81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价值巨大</a:t>
            </a:r>
            <a:endParaRPr sz="281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898383" y="4174519"/>
            <a:ext cx="1469445" cy="4604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81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痛点明确</a:t>
            </a:r>
            <a:endParaRPr sz="281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13176480" y="9174771"/>
            <a:ext cx="190057" cy="408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400"/>
              </a:lnSpc>
            </a:pPr>
            <a:r>
              <a:rPr sz="221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221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5459" y="495244"/>
            <a:ext cx="8750356" cy="957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562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2270" y="6229985"/>
            <a:ext cx="8737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全国准客户：</a:t>
            </a:r>
            <a:endParaRPr lang="zh-CN" altLang="en-US" sz="3200" kern="0" spc="-9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2270" y="7218045"/>
            <a:ext cx="8737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平均年电费：</a:t>
            </a:r>
            <a:endParaRPr lang="zh-CN" altLang="en-US" sz="3200" kern="0" spc="-9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52270" y="8206105"/>
            <a:ext cx="8737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存量市场规模：</a:t>
            </a:r>
            <a:endParaRPr lang="zh-CN" altLang="en-US" sz="3200" kern="0" spc="-9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5"/>
            </p:custDataLst>
          </p:nvPr>
        </p:nvSpPr>
        <p:spPr>
          <a:xfrm>
            <a:off x="3943350" y="6043295"/>
            <a:ext cx="2347595" cy="9575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800" b="1">
                <a:ln w="15875"/>
                <a:gradFill>
                  <a:gsLst>
                    <a:gs pos="1000">
                      <a:srgbClr val="013689"/>
                    </a:gs>
                    <a:gs pos="99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1200</a:t>
            </a:r>
            <a:r>
              <a:rPr lang="zh-CN" altLang="en-US" sz="4800" b="1">
                <a:ln w="15875"/>
                <a:gradFill>
                  <a:gsLst>
                    <a:gs pos="1000">
                      <a:srgbClr val="013689"/>
                    </a:gs>
                    <a:gs pos="99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</a:t>
            </a:r>
            <a:endParaRPr lang="zh-CN" altLang="en-US" sz="4800" b="1">
              <a:ln w="15875"/>
              <a:gradFill>
                <a:gsLst>
                  <a:gs pos="1000">
                    <a:srgbClr val="013689"/>
                  </a:gs>
                  <a:gs pos="99000">
                    <a:srgbClr val="2BAC8F"/>
                  </a:gs>
                </a:gsLst>
                <a:lin ang="20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943350" y="7058660"/>
            <a:ext cx="2347595" cy="9575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>
              <a:buClrTx/>
              <a:buSzTx/>
              <a:buFontTx/>
            </a:pPr>
            <a:r>
              <a:rPr lang="en-US" altLang="zh-CN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亿元以上</a:t>
            </a:r>
            <a:r>
              <a:rPr lang="en-US" altLang="zh-CN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</a:t>
            </a:r>
            <a:endParaRPr lang="zh-CN" altLang="en-US" sz="4800" b="1">
              <a:ln w="15875"/>
              <a:gradFill>
                <a:gsLst>
                  <a:gs pos="1000">
                    <a:srgbClr val="013689"/>
                  </a:gs>
                  <a:gs pos="100000">
                    <a:srgbClr val="2BAC8F"/>
                  </a:gs>
                </a:gsLst>
                <a:lin ang="20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391660" y="8074025"/>
            <a:ext cx="2347595" cy="9575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>
              <a:buClrTx/>
              <a:buSzTx/>
              <a:buFontTx/>
            </a:pPr>
            <a:r>
              <a:rPr lang="en-US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3600</a:t>
            </a:r>
            <a:r>
              <a:rPr lang="zh-CN" altLang="en-US" sz="4800" b="1">
                <a:ln w="15875"/>
                <a:gradFill>
                  <a:gsLst>
                    <a:gs pos="1000">
                      <a:srgbClr val="013689"/>
                    </a:gs>
                    <a:gs pos="100000">
                      <a:srgbClr val="2BAC8F"/>
                    </a:gs>
                  </a:gsLst>
                  <a:lin ang="20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亿元</a:t>
            </a:r>
            <a:endParaRPr lang="zh-CN" altLang="en-US" sz="4800" b="1">
              <a:ln w="15875"/>
              <a:gradFill>
                <a:gsLst>
                  <a:gs pos="1000">
                    <a:srgbClr val="013689"/>
                  </a:gs>
                  <a:gs pos="100000">
                    <a:srgbClr val="2BAC8F"/>
                  </a:gs>
                </a:gsLst>
                <a:lin ang="20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445" y="5991860"/>
            <a:ext cx="1266190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7475200" cy="9753600"/>
            <a:chOff x="0" y="0"/>
            <a:chExt cx="27520" cy="1536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27520" cy="153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" y="4433"/>
              <a:ext cx="24643" cy="6971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335" y="666115"/>
            <a:ext cx="1035050" cy="975995"/>
          </a:xfrm>
          <a:prstGeom prst="rect">
            <a:avLst/>
          </a:prstGeom>
        </p:spPr>
      </p:pic>
      <p:sp>
        <p:nvSpPr>
          <p:cNvPr id="38" name="textbox 24"/>
          <p:cNvSpPr/>
          <p:nvPr/>
        </p:nvSpPr>
        <p:spPr>
          <a:xfrm>
            <a:off x="984250" y="405765"/>
            <a:ext cx="10193655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未来里程碑：从标杆验证到行业引领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092835" y="7241540"/>
            <a:ext cx="3512185" cy="2002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2026</a:t>
            </a:r>
            <a:endParaRPr lang="en-US"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（天使轮）</a:t>
            </a:r>
            <a:endParaRPr sz="14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融资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1000 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万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完成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2-3 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个标杆案例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</a:pP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textbox 106"/>
          <p:cNvSpPr/>
          <p:nvPr/>
        </p:nvSpPr>
        <p:spPr>
          <a:xfrm>
            <a:off x="4186555" y="7312025"/>
            <a:ext cx="2483485" cy="2002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2027</a:t>
            </a:r>
            <a:endParaRPr lang="en-US"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（</a:t>
            </a:r>
            <a:r>
              <a:rPr lang="en-US" alt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A</a:t>
            </a: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轮）</a:t>
            </a:r>
            <a:endParaRPr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融资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5000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万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签约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10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家以上客户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textbox 106"/>
          <p:cNvSpPr/>
          <p:nvPr/>
        </p:nvSpPr>
        <p:spPr>
          <a:xfrm>
            <a:off x="6584315" y="7350125"/>
            <a:ext cx="3512185" cy="23075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2028</a:t>
            </a:r>
            <a:endParaRPr lang="en-US"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（</a:t>
            </a:r>
            <a:r>
              <a:rPr lang="en-US" alt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B</a:t>
            </a: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轮）</a:t>
            </a:r>
            <a:endParaRPr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融资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2-3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亿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签约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100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家以上客户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textbox 106"/>
          <p:cNvSpPr/>
          <p:nvPr/>
        </p:nvSpPr>
        <p:spPr>
          <a:xfrm>
            <a:off x="12871450" y="7390765"/>
            <a:ext cx="3512185" cy="2002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20</a:t>
            </a:r>
            <a:r>
              <a:rPr lang="en-US" alt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30</a:t>
            </a: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年</a:t>
            </a: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股改</a:t>
            </a:r>
            <a:r>
              <a:rPr 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（</a:t>
            </a:r>
            <a:r>
              <a:rPr lang="en-US" alt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IPO</a:t>
            </a:r>
            <a:r>
              <a:rPr 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）</a:t>
            </a:r>
            <a:endParaRPr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签约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</a:rPr>
              <a:t>200+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</a:rPr>
              <a:t>客户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</a:rPr>
              <a:t>申请上市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</a:rPr>
              <a:t>成为工业节能领城的绝对领者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7430" y="2617470"/>
            <a:ext cx="16941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营收</a:t>
            </a:r>
            <a:r>
              <a:rPr lang="en-US" altLang="zh-CN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50</a:t>
            </a: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亿</a:t>
            </a: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6770" y="3855085"/>
            <a:ext cx="16941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营收</a:t>
            </a:r>
            <a:r>
              <a:rPr lang="en-US" altLang="zh-CN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</a:t>
            </a: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亿</a:t>
            </a: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02155" y="4408170"/>
            <a:ext cx="16941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营收</a:t>
            </a:r>
            <a:r>
              <a:rPr lang="en-US" altLang="zh-CN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5000</a:t>
            </a: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万</a:t>
            </a: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250" y="1642110"/>
            <a:ext cx="320230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800" b="1" kern="0" spc="-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平均毛利</a:t>
            </a:r>
            <a:r>
              <a:rPr lang="en-US" sz="2800" b="1" kern="0" spc="-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60%</a:t>
            </a:r>
            <a:endParaRPr lang="en-US" sz="2800" b="1" kern="0" spc="-9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15" y="4305935"/>
            <a:ext cx="2359025" cy="24136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20" y="3036570"/>
            <a:ext cx="2359025" cy="36836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890" y="2736215"/>
            <a:ext cx="1914525" cy="38493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790" y="1960245"/>
            <a:ext cx="1943100" cy="45548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1070" y="1281430"/>
            <a:ext cx="1932940" cy="53060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485" y="6417945"/>
            <a:ext cx="976630" cy="9321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835" y="6612890"/>
            <a:ext cx="800735" cy="736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580" y="6319520"/>
            <a:ext cx="1504315" cy="11283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7120" y="6319520"/>
            <a:ext cx="1428115" cy="10712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9820" y="4195445"/>
            <a:ext cx="1449070" cy="23901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3885" y="6612890"/>
            <a:ext cx="859790" cy="6991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6165" y="6585585"/>
            <a:ext cx="807720" cy="634365"/>
          </a:xfrm>
          <a:prstGeom prst="rect">
            <a:avLst/>
          </a:prstGeom>
        </p:spPr>
      </p:pic>
      <p:sp>
        <p:nvSpPr>
          <p:cNvPr id="27" name="textbox 106"/>
          <p:cNvSpPr/>
          <p:nvPr/>
        </p:nvSpPr>
        <p:spPr>
          <a:xfrm>
            <a:off x="9438005" y="7319010"/>
            <a:ext cx="3512185" cy="23075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2029</a:t>
            </a:r>
            <a:endParaRPr lang="en-US"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</a:pP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（</a:t>
            </a:r>
            <a:r>
              <a:rPr lang="en-US" altLang="zh-CN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C</a:t>
            </a:r>
            <a:r>
              <a:rPr lang="zh-CN" altLang="en-US" sz="2800" b="1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轮）</a:t>
            </a:r>
            <a:endParaRPr sz="2800" b="1" kern="0" spc="-8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融资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5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-8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亿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签约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150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家以上客户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09250" y="1582420"/>
            <a:ext cx="16941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营收</a:t>
            </a:r>
            <a:r>
              <a:rPr lang="en-US" altLang="zh-CN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50</a:t>
            </a: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亿</a:t>
            </a: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760450" y="483870"/>
            <a:ext cx="16941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营收</a:t>
            </a:r>
            <a:r>
              <a:rPr lang="en-US" altLang="zh-CN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100</a:t>
            </a:r>
            <a:r>
              <a:rPr lang="zh-CN" altLang="en-US" sz="2000" b="1" kern="0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亿</a:t>
            </a: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  <a:sym typeface="+mn-ea"/>
              </a:rPr>
              <a:t>毛利</a:t>
            </a:r>
            <a:r>
              <a:rPr lang="en-US" altLang="zh-CN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  <a:sym typeface="+mn-ea"/>
              </a:rPr>
              <a:t>70</a:t>
            </a:r>
            <a:r>
              <a:rPr lang="zh-CN" altLang="en-US" sz="2000" b="1" kern="0" spc="-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黑体" panose="02010609060101010101" charset="-122"/>
                <a:sym typeface="+mn-ea"/>
              </a:rPr>
              <a:t>亿</a:t>
            </a:r>
            <a:endParaRPr lang="zh-CN" altLang="en-US" sz="2000" b="1" kern="0" spc="-90" dirty="0">
              <a:solidFill>
                <a:srgbClr val="000000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150000"/>
              </a:lnSpc>
              <a:buClrTx/>
              <a:buSzTx/>
              <a:buFontTx/>
            </a:pPr>
            <a:endParaRPr lang="zh-CN" altLang="en-US" sz="2000" b="1" kern="0" spc="-9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1467" y="1801495"/>
            <a:ext cx="16939753" cy="6577687"/>
            <a:chOff x="1690" y="2651"/>
            <a:chExt cx="24294" cy="9433"/>
          </a:xfrm>
        </p:grpSpPr>
        <p:pic>
          <p:nvPicPr>
            <p:cNvPr id="3" name="图片 2"/>
            <p:cNvPicPr/>
            <p:nvPr/>
          </p:nvPicPr>
          <p:blipFill>
            <a:blip r:embed="rId2"/>
            <a:srcRect r="46570"/>
            <a:stretch>
              <a:fillRect/>
            </a:stretch>
          </p:blipFill>
          <p:spPr>
            <a:xfrm>
              <a:off x="11341" y="2651"/>
              <a:ext cx="4839" cy="9255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6806" y="5278"/>
              <a:ext cx="4535" cy="4535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6180" y="5278"/>
              <a:ext cx="4535" cy="4535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textbox 106"/>
            <p:cNvSpPr/>
            <p:nvPr/>
          </p:nvSpPr>
          <p:spPr>
            <a:xfrm>
              <a:off x="1690" y="4834"/>
              <a:ext cx="4653" cy="725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200000"/>
                </a:lnSpc>
              </a:pP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云生万物创始人</a:t>
              </a: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  <a:p>
              <a:pPr algn="ctr" rtl="0" eaLnBrk="0">
                <a:lnSpc>
                  <a:spcPct val="200000"/>
                </a:lnSpc>
              </a:pP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原新三板公司联合创始人</a:t>
              </a: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  <a:p>
              <a:pPr algn="ctr" rtl="0" eaLnBrk="0">
                <a:lnSpc>
                  <a:spcPct val="200000"/>
                </a:lnSpc>
              </a:pP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（股票代码：</a:t>
              </a:r>
              <a:r>
                <a:rPr lang="en-US" altLang="zh-CN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834707</a:t>
              </a: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）</a:t>
              </a: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  <a:p>
              <a:pPr algn="ctr" rtl="0" eaLnBrk="0">
                <a:lnSpc>
                  <a:spcPct val="200000"/>
                </a:lnSpc>
              </a:pP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专注绿色低碳行业</a:t>
              </a:r>
              <a:r>
                <a:rPr lang="en-US" altLang="zh-CN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10</a:t>
              </a: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＋</a:t>
              </a: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  <a:p>
              <a:pPr algn="ctr" rtl="0" eaLnBrk="0">
                <a:lnSpc>
                  <a:spcPct val="200000"/>
                </a:lnSpc>
              </a:pPr>
              <a:r>
                <a:rPr lang="zh-CN" altLang="en-US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rPr>
                <a:t>华中科技大学</a:t>
              </a:r>
              <a:r>
                <a:rPr lang="en-US" altLang="zh-CN" sz="20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  <a:sym typeface="+mn-ea"/>
                </a:rPr>
                <a:t>EMBA</a:t>
              </a:r>
              <a:endParaRPr lang="en-US" altLang="zh-CN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  <a:p>
              <a:pPr algn="ctr" rtl="0" eaLnBrk="0">
                <a:lnSpc>
                  <a:spcPct val="200000"/>
                </a:lnSpc>
              </a:pP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</p:txBody>
        </p:sp>
        <p:sp>
          <p:nvSpPr>
            <p:cNvPr id="19" name="textbox 106"/>
            <p:cNvSpPr/>
            <p:nvPr/>
          </p:nvSpPr>
          <p:spPr>
            <a:xfrm>
              <a:off x="20715" y="4852"/>
              <a:ext cx="5269" cy="504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marR="0" algn="ctr" defTabSz="914400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云生万物首席科学家</a:t>
              </a:r>
              <a:endParaRPr lang="zh-CN" altLang="en-US" sz="2000" noProof="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R="0" algn="ctr" defTabSz="914400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二级教授</a:t>
              </a:r>
              <a:r>
                <a:rPr lang="en-US" altLang="zh-CN" sz="2000" noProof="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2000" noProof="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博士生导师</a:t>
              </a:r>
              <a:br>
                <a:rPr lang="zh-CN" altLang="en-US" sz="2000" noProof="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</a:b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山东省泰山产业领军人才</a:t>
              </a:r>
              <a:endParaRPr kumimoji="0" lang="zh-CN" altLang="en-US" sz="2000" kern="1200" cap="none" spc="0" normalizeH="0" baseline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R="0" algn="ctr" defTabSz="914400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武汉理工大学特色专业教授</a:t>
              </a:r>
              <a:endParaRPr kumimoji="0" lang="zh-CN" altLang="en-US" sz="2000" kern="1200" cap="none" spc="0" normalizeH="0" baseline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R="0" algn="ctr" defTabSz="914400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国家节能中心评审专家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R="0" algn="ctr" defTabSz="914400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16" name="textbox 116"/>
            <p:cNvSpPr/>
            <p:nvPr/>
          </p:nvSpPr>
          <p:spPr>
            <a:xfrm>
              <a:off x="7365" y="10257"/>
              <a:ext cx="3199" cy="101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93000"/>
                </a:lnSpc>
              </a:pPr>
              <a:r>
                <a:rPr lang="zh-CN" sz="4000" b="1" dirty="0"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</a:rPr>
                <a:t>侯文杰</a:t>
              </a:r>
              <a:endParaRPr lang="zh-CN" sz="4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</p:txBody>
        </p:sp>
        <p:sp>
          <p:nvSpPr>
            <p:cNvPr id="22" name="textbox 116"/>
            <p:cNvSpPr/>
            <p:nvPr/>
          </p:nvSpPr>
          <p:spPr>
            <a:xfrm>
              <a:off x="16881" y="10239"/>
              <a:ext cx="3199" cy="101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93000"/>
                </a:lnSpc>
              </a:pPr>
              <a:r>
                <a:rPr lang="zh-CN" sz="4000" b="1" dirty="0"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</a:rPr>
                <a:t>鄢烈祥</a:t>
              </a:r>
              <a:endParaRPr lang="zh-CN" sz="4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</p:txBody>
        </p:sp>
        <p:sp>
          <p:nvSpPr>
            <p:cNvPr id="23" name="textbox 116"/>
            <p:cNvSpPr/>
            <p:nvPr/>
          </p:nvSpPr>
          <p:spPr>
            <a:xfrm>
              <a:off x="6877" y="3816"/>
              <a:ext cx="4244" cy="101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93000"/>
                </a:lnSpc>
              </a:pPr>
              <a:r>
                <a:rPr lang="zh-CN" altLang="en-US" sz="4000" b="1" kern="0" spc="-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连续创业家</a:t>
              </a:r>
              <a:endParaRPr lang="zh-CN" altLang="en-US" sz="4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</p:txBody>
        </p:sp>
        <p:sp>
          <p:nvSpPr>
            <p:cNvPr id="24" name="textbox 116"/>
            <p:cNvSpPr/>
            <p:nvPr/>
          </p:nvSpPr>
          <p:spPr>
            <a:xfrm>
              <a:off x="16558" y="3834"/>
              <a:ext cx="3846" cy="1018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93000"/>
                </a:lnSpc>
              </a:pPr>
              <a:r>
                <a:rPr lang="zh-CN" altLang="en-US" sz="4000" b="1" kern="0" spc="-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黑体" panose="02010609060101010101" charset="-122"/>
                </a:rPr>
                <a:t>实战科学家</a:t>
              </a:r>
              <a:endParaRPr lang="zh-CN" altLang="en-US" sz="4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endParaRPr>
            </a:p>
          </p:txBody>
        </p:sp>
      </p:grp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9805670" y="8211820"/>
            <a:ext cx="1367790" cy="114109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6"/>
          <a:stretch>
            <a:fillRect/>
          </a:stretch>
        </p:blipFill>
        <p:spPr>
          <a:xfrm>
            <a:off x="3292475" y="8255000"/>
            <a:ext cx="1340485" cy="114109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7"/>
          <a:stretch>
            <a:fillRect/>
          </a:stretch>
        </p:blipFill>
        <p:spPr>
          <a:xfrm>
            <a:off x="6156325" y="8255000"/>
            <a:ext cx="1269365" cy="10979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64386" t="63537" r="12116" b="10364"/>
          <a:stretch>
            <a:fillRect/>
          </a:stretch>
        </p:blipFill>
        <p:spPr>
          <a:xfrm>
            <a:off x="12842875" y="8255000"/>
            <a:ext cx="1049655" cy="1191260"/>
          </a:xfrm>
          <a:prstGeom prst="rect">
            <a:avLst/>
          </a:prstGeom>
        </p:spPr>
      </p:pic>
      <p:sp>
        <p:nvSpPr>
          <p:cNvPr id="17" name="textbox 24"/>
          <p:cNvSpPr/>
          <p:nvPr/>
        </p:nvSpPr>
        <p:spPr>
          <a:xfrm>
            <a:off x="6509385" y="415925"/>
            <a:ext cx="5630545" cy="956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  <a:buClrTx/>
              <a:buSzTx/>
              <a:buFontTx/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双塔创业领军人物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 17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3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" name="textbox 180"/>
          <p:cNvSpPr/>
          <p:nvPr/>
        </p:nvSpPr>
        <p:spPr>
          <a:xfrm>
            <a:off x="821055" y="868680"/>
            <a:ext cx="13107670" cy="648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4400" b="1" kern="0" spc="7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强执行力团队：五虎上将</a:t>
            </a:r>
            <a:endParaRPr lang="zh-CN" altLang="en-US" sz="4400" b="1" kern="0" spc="7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60"/>
          <p:cNvSpPr/>
          <p:nvPr>
            <p:custDataLst>
              <p:tags r:id="rId1"/>
            </p:custDataLst>
          </p:nvPr>
        </p:nvSpPr>
        <p:spPr>
          <a:xfrm>
            <a:off x="622300" y="4411980"/>
            <a:ext cx="2767330" cy="3861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首席运营顾问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en-US" altLang="zh-CN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(COO)</a:t>
            </a:r>
            <a:endParaRPr lang="en-US" altLang="zh-CN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zh-CN" sz="2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华中科技大学</a:t>
            </a:r>
            <a:r>
              <a:rPr lang="en-US" altLang="zh-CN" sz="2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</a:t>
            </a:r>
            <a:endParaRPr sz="2000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任职资格：工科背景，十年工业运营经验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核心能力：精益运营</a:t>
            </a:r>
            <a:r>
              <a:rPr lang="en-US" altLang="zh-CN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跨部门协同操盘力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岗位职责：统筹运营流程，达成战略目标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58"/>
          <p:cNvSpPr/>
          <p:nvPr>
            <p:custDataLst>
              <p:tags r:id="rId2"/>
            </p:custDataLst>
          </p:nvPr>
        </p:nvSpPr>
        <p:spPr>
          <a:xfrm>
            <a:off x="3954145" y="4411980"/>
            <a:ext cx="2722880" cy="35471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noAutofit/>
          </a:bodyPr>
          <a:lstStyle/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首席营销官</a:t>
            </a:r>
            <a:r>
              <a:rPr lang="en-US" altLang="zh-CN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(CMO)</a:t>
            </a:r>
            <a:endParaRPr lang="en-US" altLang="zh-CN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空缺</a:t>
            </a:r>
            <a:endParaRPr lang="en-US" altLang="zh-CN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kern="0" cap="none" spc="-30" normalizeH="0" baseline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任职资格：工业节能营销十年经验</a:t>
            </a:r>
            <a:endParaRPr kumimoji="0" lang="zh-CN" altLang="en-US" kern="0" cap="none" spc="-30" normalizeH="0" baseline="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kern="0" cap="none" spc="-30" normalizeH="0" baseline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核心能力：市场开拓品牌塑造硬实力</a:t>
            </a:r>
            <a:endParaRPr kumimoji="0" lang="zh-CN" altLang="en-US" kern="0" cap="none" spc="-30" normalizeH="0" baseline="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  <a:buNone/>
            </a:pPr>
            <a:r>
              <a:rPr kumimoji="0" lang="zh-CN" altLang="en-US" kern="0" cap="none" spc="-30" normalizeH="0" baseline="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岗位职责：统筹营销达成业绩目标</a:t>
            </a:r>
            <a:endParaRPr kumimoji="0" lang="zh-CN" altLang="en-US" kern="0" cap="none" spc="-30" normalizeH="0" baseline="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textbox 62"/>
          <p:cNvSpPr/>
          <p:nvPr>
            <p:custDataLst>
              <p:tags r:id="rId3"/>
            </p:custDataLst>
          </p:nvPr>
        </p:nvSpPr>
        <p:spPr>
          <a:xfrm>
            <a:off x="7574280" y="4409440"/>
            <a:ext cx="2769870" cy="5012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首席技术顾问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(CTO)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史斌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任职资格：电解槽研发十年实战经验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核心能力：技术攻坚产品迭代硬实力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岗位职责：统筹技术研发支撑业务增长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62"/>
          <p:cNvSpPr/>
          <p:nvPr>
            <p:custDataLst>
              <p:tags r:id="rId4"/>
            </p:custDataLst>
          </p:nvPr>
        </p:nvSpPr>
        <p:spPr>
          <a:xfrm>
            <a:off x="13691870" y="4409440"/>
            <a:ext cx="2769870" cy="10750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ctr" rtl="0" eaLnBrk="0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首席人力资源官 (CHRO)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张蓉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任职资格：科技制造人力十年经验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核心能力：组织搭建人才赋能硬实力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岗位职责：统筹人力支撑战略落地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71835" y="4409440"/>
            <a:ext cx="2292350" cy="398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 rtlCol="0" anchor="t">
            <a:noAutofit/>
          </a:bodyPr>
          <a:lstStyle/>
          <a:p>
            <a:pPr marL="12700" lvl="0" algn="ctr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首席财务官</a:t>
            </a: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(CFO)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</a:pPr>
            <a:r>
              <a:rPr lang="zh-CN" altLang="en-US" sz="2400" b="1" kern="0" dirty="0">
                <a:solidFill>
                  <a:srgbClr val="0B549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吴忙生</a:t>
            </a:r>
            <a:endParaRPr lang="zh-CN" altLang="en-US" sz="2400" b="1" kern="0" dirty="0">
              <a:solidFill>
                <a:srgbClr val="0B549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任职资格：工业科技财务十年经验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核心能力：融资管控价值创造能力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" lvl="0" algn="ctr" eaLnBrk="0">
              <a:lnSpc>
                <a:spcPct val="150000"/>
              </a:lnSpc>
              <a:buClrTx/>
              <a:buSzTx/>
              <a:buFontTx/>
            </a:pPr>
            <a:r>
              <a:rPr lang="zh-CN" altLang="en-US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岗位职责：统筹财务赋能战略落地</a:t>
            </a:r>
            <a:endParaRPr lang="zh-CN" altLang="en-US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" name="group 12"/>
          <p:cNvGrpSpPr/>
          <p:nvPr/>
        </p:nvGrpSpPr>
        <p:grpSpPr>
          <a:xfrm rot="0">
            <a:off x="821055" y="2099945"/>
            <a:ext cx="3133090" cy="2246630"/>
            <a:chOff x="0" y="0"/>
            <a:chExt cx="2585666" cy="2036128"/>
          </a:xfrm>
        </p:grpSpPr>
        <p:pic>
          <p:nvPicPr>
            <p:cNvPr id="2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585666" cy="2036128"/>
            </a:xfrm>
            <a:prstGeom prst="rect">
              <a:avLst/>
            </a:prstGeom>
          </p:spPr>
        </p:pic>
        <p:sp>
          <p:nvSpPr>
            <p:cNvPr id="21" name="textbox 58"/>
            <p:cNvSpPr/>
            <p:nvPr/>
          </p:nvSpPr>
          <p:spPr>
            <a:xfrm>
              <a:off x="-12700" y="-12700"/>
              <a:ext cx="2611120" cy="208470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2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2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2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47675" algn="l" rtl="0" eaLnBrk="0">
                <a:lnSpc>
                  <a:spcPct val="95000"/>
                </a:lnSpc>
              </a:pPr>
              <a:r>
                <a:rPr sz="2400" b="1" kern="0" spc="40" dirty="0">
                  <a:solidFill>
                    <a:srgbClr val="00206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左</a:t>
              </a:r>
              <a:r>
                <a:rPr sz="2400" b="1" kern="0" spc="70" dirty="0">
                  <a:solidFill>
                    <a:srgbClr val="00206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400" b="1" kern="0" spc="40" dirty="0">
                  <a:solidFill>
                    <a:srgbClr val="00206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强</a:t>
              </a:r>
              <a:endParaRPr sz="2400" b="1" kern="0" spc="40" dirty="0">
                <a:solidFill>
                  <a:srgbClr val="002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" name="group 8"/>
          <p:cNvGrpSpPr/>
          <p:nvPr/>
        </p:nvGrpSpPr>
        <p:grpSpPr>
          <a:xfrm rot="0">
            <a:off x="7024370" y="1788160"/>
            <a:ext cx="3413760" cy="2727325"/>
            <a:chOff x="-12700" y="-250898"/>
            <a:chExt cx="2605405" cy="2274008"/>
          </a:xfrm>
        </p:grpSpPr>
        <p:pic>
          <p:nvPicPr>
            <p:cNvPr id="3" name="pictur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592705" cy="2023110"/>
            </a:xfrm>
            <a:prstGeom prst="rect">
              <a:avLst/>
            </a:prstGeom>
          </p:spPr>
        </p:pic>
        <p:sp>
          <p:nvSpPr>
            <p:cNvPr id="6" name="textbox 56"/>
            <p:cNvSpPr/>
            <p:nvPr/>
          </p:nvSpPr>
          <p:spPr>
            <a:xfrm>
              <a:off x="-12700" y="-250898"/>
              <a:ext cx="2137828" cy="181850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4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4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15000"/>
                </a:lnSpc>
              </a:pPr>
              <a:endParaRPr sz="1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52755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lang="zh-CN" altLang="en-US" sz="2400" b="1" dirty="0">
                  <a:solidFill>
                    <a:srgbClr val="0B549C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史彬</a:t>
              </a:r>
              <a:endParaRPr lang="zh-CN" altLang="en-US" sz="2400" b="1" kern="0" dirty="0">
                <a:solidFill>
                  <a:srgbClr val="0B54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7"/>
          <a:srcRect b="50000"/>
          <a:stretch>
            <a:fillRect/>
          </a:stretch>
        </p:blipFill>
        <p:spPr>
          <a:xfrm>
            <a:off x="7393305" y="1623060"/>
            <a:ext cx="3388360" cy="2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AI EMC_工业节能领航者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2965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779780" y="629920"/>
            <a:ext cx="14042390" cy="8242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7975" algn="l" rtl="0" eaLnBrk="0">
              <a:lnSpc>
                <a:spcPct val="103000"/>
              </a:lnSpc>
            </a:pPr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天使轮融资</a:t>
            </a:r>
            <a:endParaRPr lang="zh-CN" altLang="en-US" sz="46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285" y="1779905"/>
            <a:ext cx="1268793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融资计划：</a:t>
            </a:r>
            <a:r>
              <a:rPr lang="en-US" alt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万人民币</a:t>
            </a:r>
            <a:r>
              <a:rPr lang="en-US" alt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标杆</a:t>
            </a:r>
            <a:r>
              <a:rPr lang="en-US" alt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35 </a:t>
            </a: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关键团队建设</a:t>
            </a:r>
            <a:r>
              <a:rPr lang="en-US" alt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35</a:t>
            </a:r>
            <a:endParaRPr lang="zh-CN" altLang="en-US" sz="4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370" y="2590165"/>
            <a:ext cx="8425180" cy="6459855"/>
          </a:xfrm>
          <a:prstGeom prst="rect">
            <a:avLst/>
          </a:prstGeom>
          <a:solidFill>
            <a:srgbClr val="ECF1F4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" y="2911793"/>
            <a:ext cx="7423785" cy="5818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340" y="850900"/>
            <a:ext cx="2845435" cy="2875280"/>
          </a:xfrm>
          <a:prstGeom prst="rect">
            <a:avLst/>
          </a:prstGeom>
        </p:spPr>
      </p:pic>
      <p:sp>
        <p:nvSpPr>
          <p:cNvPr id="8" name="textbox 24"/>
          <p:cNvSpPr/>
          <p:nvPr/>
        </p:nvSpPr>
        <p:spPr>
          <a:xfrm>
            <a:off x="4172585" y="895985"/>
            <a:ext cx="10304780" cy="2830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r>
              <a:rPr lang="en-US" altLang="zh-CN" sz="7200" b="1" kern="0" spc="20" dirty="0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AI+EMC</a:t>
            </a:r>
            <a:r>
              <a:rPr lang="zh-CN" altLang="en-US" sz="7200" b="1" kern="0" spc="20" dirty="0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未来已来</a:t>
            </a:r>
            <a:endParaRPr lang="zh-CN" altLang="en-US" sz="7200" b="1" kern="0" spc="20" dirty="0">
              <a:ln w="15875"/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r>
              <a:rPr lang="zh-CN" altLang="en-US" sz="7200" b="1" kern="0" spc="20" dirty="0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诚邀您入伙</a:t>
            </a:r>
            <a:r>
              <a:rPr lang="en-US" altLang="zh-CN" sz="7200" b="1" kern="0" spc="20" dirty="0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7200" b="1" kern="0" spc="20" dirty="0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共猎灰犀牛</a:t>
            </a:r>
            <a:endParaRPr lang="zh-CN" altLang="en-US" sz="7200" b="1" kern="0" spc="20" dirty="0">
              <a:ln w="15875"/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4" name="textbox 284"/>
          <p:cNvSpPr/>
          <p:nvPr/>
        </p:nvSpPr>
        <p:spPr>
          <a:xfrm>
            <a:off x="4172585" y="7519035"/>
            <a:ext cx="7971790" cy="1871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</a:pPr>
            <a:r>
              <a:rPr lang="zh-CN" altLang="en-US" sz="2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云生万物能源智能科技有限公司</a:t>
            </a:r>
            <a:endParaRPr lang="zh-CN" altLang="en-US" sz="28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0000"/>
              </a:lnSpc>
            </a:pPr>
            <a:r>
              <a:rPr lang="zh-CN" altLang="en-US" sz="2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侯文杰 </a:t>
            </a:r>
            <a:r>
              <a:rPr lang="en-US" altLang="zh-CN" sz="2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(Hou Wenjie </a:t>
            </a:r>
            <a:r>
              <a:rPr lang="zh-CN" altLang="en-US" sz="28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13995556006</a:t>
            </a:r>
            <a:endParaRPr lang="zh-CN" altLang="en-US" sz="28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0000"/>
              </a:lnSpc>
            </a:pPr>
            <a:endParaRPr lang="zh-CN" altLang="en-US" sz="28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1887855" y="4366895"/>
            <a:ext cx="12196445" cy="1687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10000"/>
              </a:lnSpc>
            </a:pPr>
            <a:r>
              <a:rPr lang="en-US" altLang="zh-CN" sz="9600" b="1" kern="0" spc="2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Q&amp;A </a:t>
            </a:r>
            <a:endParaRPr lang="en-US" altLang="zh-CN" sz="9600" b="1" kern="0" spc="2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BEFF3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" name="textbox 24"/>
          <p:cNvSpPr/>
          <p:nvPr/>
        </p:nvSpPr>
        <p:spPr>
          <a:xfrm>
            <a:off x="984250" y="629920"/>
            <a:ext cx="14042390" cy="695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51900" y="2005965"/>
            <a:ext cx="7691120" cy="613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166" t="3206" r="1643" b="1473"/>
          <a:stretch>
            <a:fillRect/>
          </a:stretch>
        </p:blipFill>
        <p:spPr>
          <a:xfrm>
            <a:off x="984250" y="2003425"/>
            <a:ext cx="7499350" cy="6138545"/>
          </a:xfrm>
          <a:prstGeom prst="rect">
            <a:avLst/>
          </a:prstGeom>
        </p:spPr>
      </p:pic>
      <p:sp>
        <p:nvSpPr>
          <p:cNvPr id="8" name="textbox 24"/>
          <p:cNvSpPr/>
          <p:nvPr>
            <p:custDataLst>
              <p:tags r:id="rId5"/>
            </p:custDataLst>
          </p:nvPr>
        </p:nvSpPr>
        <p:spPr>
          <a:xfrm>
            <a:off x="1300480" y="2025015"/>
            <a:ext cx="2498090" cy="2083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3200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</a:t>
            </a:r>
            <a:endParaRPr lang="zh-CN" altLang="en-US" sz="3200" b="1" kern="0" spc="20" dirty="0">
              <a:solidFill>
                <a:schemeClr val="bg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0000"/>
              </a:lnSpc>
            </a:pPr>
            <a:r>
              <a:rPr lang="zh-CN" altLang="en-US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依赖于核聚变等颠覆性技术的</a:t>
            </a:r>
            <a:r>
              <a:rPr lang="en-US" altLang="zh-CN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零到一</a:t>
            </a:r>
            <a:r>
              <a:rPr lang="en-US" altLang="zh-CN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突破，道路漫长且充满不确定性。</a:t>
            </a:r>
            <a:endParaRPr lang="zh-CN" altLang="en-US" b="1" kern="0" spc="20" dirty="0">
              <a:solidFill>
                <a:schemeClr val="bg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24"/>
          <p:cNvSpPr/>
          <p:nvPr>
            <p:custDataLst>
              <p:tags r:id="rId6"/>
            </p:custDataLst>
          </p:nvPr>
        </p:nvSpPr>
        <p:spPr>
          <a:xfrm>
            <a:off x="9301480" y="2112645"/>
            <a:ext cx="2573655" cy="21005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3200" b="1" kern="0" spc="2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节流</a:t>
            </a:r>
            <a:endParaRPr lang="zh-CN" altLang="en-US" sz="3200" b="1" kern="0" spc="2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50000"/>
              </a:lnSpc>
            </a:pPr>
            <a:r>
              <a:rPr lang="zh-CN" altLang="en-US" b="1" kern="0" spc="2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在现有能源体系内深挖潜力，是当下最务实、最高效的路径。我们选择节流。</a:t>
            </a:r>
            <a:endParaRPr lang="zh-CN" altLang="en-US" b="1" kern="0" spc="2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84250" y="8578850"/>
            <a:ext cx="15506700" cy="830580"/>
          </a:xfrm>
          <a:prstGeom prst="round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glow rad="114300">
              <a:srgbClr val="00B050">
                <a:alpha val="46000"/>
              </a:srgbClr>
            </a:glow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在存量博弈的时代</a:t>
            </a:r>
            <a:r>
              <a:rPr lang="en-US" altLang="zh-CN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省下的就是赚到的</a:t>
            </a:r>
            <a:r>
              <a:rPr lang="en-US" altLang="zh-CN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，我们专注于将巨大的能源浪费转化为实实在在的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经济和环境效益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24"/>
          <p:cNvSpPr/>
          <p:nvPr/>
        </p:nvSpPr>
        <p:spPr>
          <a:xfrm>
            <a:off x="984250" y="629920"/>
            <a:ext cx="1575562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  <a:buClrTx/>
              <a:buSzTx/>
              <a:buFontTx/>
            </a:pPr>
            <a:r>
              <a:rPr lang="zh-CN" altLang="en-US" sz="4600" b="1" kern="0" spc="2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能源危机：人类共同面对极端挑战</a:t>
            </a:r>
            <a:endParaRPr lang="zh-CN" altLang="en-US" sz="4600" b="1" kern="0" spc="20" dirty="0">
              <a:solidFill>
                <a:schemeClr val="bg2">
                  <a:lumMod val="25000"/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5000"/>
              </a:lnSpc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984250" y="1497330"/>
            <a:ext cx="15755620" cy="5530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惊人的数字：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原油进口占比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72.9%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、天然气超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40%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极端的事件：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美国强夺委内瑞拉石油的霸权行径；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碳排放压力：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年总量达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110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亿吨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5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0" y="9525"/>
            <a:ext cx="17475200" cy="9753600"/>
          </a:xfrm>
          <a:prstGeom prst="rect">
            <a:avLst/>
          </a:prstGeom>
          <a:solidFill>
            <a:srgbClr val="EBEFF3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" name="图片 4" descr="灰犀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145" y="1567180"/>
            <a:ext cx="11106150" cy="5488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015" y="2270125"/>
            <a:ext cx="4886325" cy="607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黑天鹅：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小概率、难预测、影响极端巨大的事件。它通常超出预期。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灰犀牛：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指那些概率极大、冲击力极强的潜在危机或机遇，因其显而易见而常被忽视。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灰犀牛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中国庞大的高耗能工业体系。这是一个确定存在的、亟待变革的万亿级市场。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32145" y="7698105"/>
            <a:ext cx="9779000" cy="23069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市场总规模：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中国工业年用电量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6.5万亿度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电费规模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4.55万亿元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高能耗多少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我们瞄准的灰犀牛：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我们精准锁定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亿度以上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的企业， 这是“灰犀牛”的核心。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984250" y="629920"/>
            <a:ext cx="1575562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难以琢磨的黑天鹅</a:t>
            </a:r>
            <a:r>
              <a:rPr lang="en-US" altLang="zh-CN" sz="4600" b="1" kern="0" spc="2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4600" b="1" kern="0" spc="2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一路狂奔的灰犀牛</a:t>
            </a:r>
            <a:endParaRPr lang="zh-CN" altLang="en-US" sz="4600" b="1" kern="0" spc="20" dirty="0">
              <a:solidFill>
                <a:schemeClr val="bg2">
                  <a:lumMod val="25000"/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rtl="0" eaLnBrk="0">
              <a:lnSpc>
                <a:spcPct val="115000"/>
              </a:lnSpc>
            </a:pPr>
            <a:r>
              <a:rPr lang="zh-CN" altLang="en-US" sz="2400" kern="0" spc="20" dirty="0">
                <a:solidFill>
                  <a:schemeClr val="bg2">
                    <a:lumMod val="2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贝索斯说：当别人关注变化的时候，我更关注什么是不变的！</a:t>
            </a:r>
            <a:endParaRPr lang="zh-CN" altLang="en-US" sz="2400" kern="0" spc="20" dirty="0">
              <a:solidFill>
                <a:schemeClr val="bg2">
                  <a:lumMod val="25000"/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"/>
            <a:ext cx="17475200" cy="9751162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3541375" y="2188210"/>
            <a:ext cx="3481070" cy="6870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3555" algn="l" rtl="0" eaLnBrk="0">
              <a:lnSpc>
                <a:spcPct val="100000"/>
              </a:lnSpc>
            </a:pPr>
            <a:r>
              <a:rPr lang="en-US" sz="1650" b="1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 sz="28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14,500</a:t>
            </a:r>
            <a:r>
              <a:rPr lang="en-US" altLang="zh-CN" sz="2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sz="2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kWh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marL="698500" algn="l" rtl="0" eaLnBrk="0">
              <a:lnSpc>
                <a:spcPct val="100000"/>
              </a:lnSpc>
              <a:spcBef>
                <a:spcPts val="1250"/>
              </a:spcBef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全工业领域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  <a:spcBef>
                <a:spcPts val="1560"/>
              </a:spcBef>
            </a:pPr>
            <a:r>
              <a:rPr sz="5400" b="1" kern="0" spc="-13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hlinkClick r:id="rId1" action="ppaction://hlinkfile"/>
              </a:rPr>
              <a:t>10.7%</a:t>
            </a:r>
            <a:endParaRPr sz="54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7790" algn="l" rtl="0" eaLnBrk="0">
              <a:lnSpc>
                <a:spcPct val="96000"/>
              </a:lnSpc>
              <a:spcBef>
                <a:spcPts val="5"/>
              </a:spcBef>
            </a:pPr>
            <a:endParaRPr sz="2800" b="1" kern="0" spc="-90" dirty="0"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4552315" y="2214245"/>
            <a:ext cx="4309745" cy="64604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15" algn="l" rtl="0" eaLnBrk="0">
              <a:lnSpc>
                <a:spcPct val="96000"/>
              </a:lnSpc>
            </a:pPr>
            <a:r>
              <a:rPr lang="zh-CN" altLang="en-US" sz="23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循环水系统</a:t>
            </a:r>
            <a:endParaRPr lang="zh-CN" altLang="en-US" sz="23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40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0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15" algn="l" rtl="0" eaLnBrk="0">
              <a:lnSpc>
                <a:spcPct val="95000"/>
              </a:lnSpc>
              <a:spcBef>
                <a:spcPts val="515"/>
              </a:spcBef>
            </a:pPr>
            <a:r>
              <a:rPr lang="zh-CN" altLang="en-US" sz="23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电解槽</a:t>
            </a:r>
            <a:endParaRPr lang="zh-CN" altLang="en-US" sz="23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27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15" algn="l" rtl="0" eaLnBrk="0">
              <a:lnSpc>
                <a:spcPct val="95000"/>
              </a:lnSpc>
              <a:spcBef>
                <a:spcPts val="515"/>
              </a:spcBef>
            </a:pPr>
            <a:r>
              <a:rPr lang="zh-CN" sz="2340" b="1" dirty="0"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工业制冷</a:t>
            </a:r>
            <a:endParaRPr sz="2340" b="1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29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15" algn="l" rtl="0" eaLnBrk="0">
              <a:lnSpc>
                <a:spcPct val="96000"/>
              </a:lnSpc>
              <a:spcBef>
                <a:spcPts val="520"/>
              </a:spcBef>
            </a:pPr>
            <a:r>
              <a:rPr lang="zh-CN" sz="2340" b="1" kern="0" spc="-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空压站</a:t>
            </a:r>
            <a:endParaRPr sz="234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515"/>
              </a:spcBef>
            </a:pPr>
            <a:r>
              <a:rPr sz="234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2025年</a:t>
            </a:r>
            <a:r>
              <a:rPr lang="zh-CN" sz="234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电解槽</a:t>
            </a:r>
            <a:r>
              <a:rPr sz="234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总耗电量：</a:t>
            </a:r>
            <a:endParaRPr sz="234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6510" algn="l" rtl="0" eaLnBrk="0">
              <a:lnSpc>
                <a:spcPct val="96000"/>
              </a:lnSpc>
              <a:spcBef>
                <a:spcPts val="970"/>
              </a:spcBef>
            </a:pPr>
            <a:r>
              <a:rPr sz="4800" b="1" kern="0" spc="-8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</a:t>
            </a:r>
            <a:r>
              <a:rPr lang="en-US" sz="4800" b="1" kern="0" spc="-8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7000</a:t>
            </a:r>
            <a:r>
              <a:rPr lang="zh-CN" altLang="en-US" sz="4800" b="1" kern="0" spc="-80" dirty="0">
                <a:solidFill>
                  <a:srgbClr val="204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kWh</a:t>
            </a:r>
            <a:endParaRPr lang="zh-CN" altLang="en-US" sz="3200" b="1" kern="0" spc="-80" dirty="0">
              <a:solidFill>
                <a:srgbClr val="20405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7140575" y="5766435"/>
            <a:ext cx="6400800" cy="12611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46275" indent="-3810" algn="l" rtl="0" eaLnBrk="0">
              <a:lnSpc>
                <a:spcPct val="108000"/>
              </a:lnSpc>
            </a:pPr>
            <a:r>
              <a:rPr lang="en-US" sz="165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sz="28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en-US" sz="165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</a:t>
            </a:r>
            <a:endParaRPr sz="137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41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  <a:spcBef>
                <a:spcPts val="5"/>
              </a:spcBef>
            </a:pPr>
            <a:r>
              <a:rPr lang="en-US" altLang="zh-CN" sz="2800" b="1"/>
              <a:t>1500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亿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spc="0">
                <a:latin typeface="微软雅黑" panose="020B0503020204020204" charset="-122"/>
                <a:ea typeface="微软雅黑" panose="020B0503020204020204" charset="-122"/>
              </a:rPr>
              <a:t>kWh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3958" y="7139849"/>
            <a:ext cx="3652317" cy="21843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035589" y="7227219"/>
            <a:ext cx="2149450" cy="2123218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1244047" y="6273706"/>
            <a:ext cx="2526914" cy="37571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lang="zh-CN" altLang="en-US" sz="23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蒸汽动力系统</a:t>
            </a:r>
            <a:endParaRPr lang="zh-CN" altLang="en-US" sz="23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3685" y="4133215"/>
            <a:ext cx="508889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亿</a:t>
            </a:r>
            <a:r>
              <a:rPr lang="en-US" altLang="zh-CN" sz="2000"/>
              <a:t> </a:t>
            </a:r>
            <a:r>
              <a:rPr lang="en-US" altLang="zh-CN" sz="2000"/>
              <a:t>kWh</a:t>
            </a:r>
            <a:r>
              <a:rPr lang="en-US" altLang="zh-CN" sz="2400" b="1"/>
              <a:t> </a:t>
            </a:r>
            <a:endParaRPr lang="en-US" altLang="zh-CN" sz="2400" b="1"/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工业空调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/>
              <a:t>    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69860" y="3098800"/>
            <a:ext cx="6200140" cy="854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46275" indent="-3810" algn="l" rtl="0" eaLnBrk="0">
              <a:lnSpc>
                <a:spcPct val="108000"/>
              </a:lnSpc>
            </a:pPr>
            <a:r>
              <a:rPr lang="en-US" sz="28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7000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2000">
                <a:sym typeface="+mn-ea"/>
              </a:rPr>
              <a:t> </a:t>
            </a:r>
            <a:r>
              <a:rPr sz="2000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kWh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sz="2400" kern="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946275" indent="-3810" algn="l" rtl="0" eaLnBrk="0">
              <a:lnSpc>
                <a:spcPct val="108000"/>
              </a:lnSpc>
            </a:pPr>
            <a:r>
              <a:rPr lang="zh-CN" altLang="en-US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电解铝、铜、</a:t>
            </a:r>
            <a:r>
              <a:rPr lang="zh-CN" altLang="en-US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锰、</a:t>
            </a:r>
            <a:r>
              <a:rPr lang="zh-CN" altLang="en-US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氯碱化工、制氢</a:t>
            </a:r>
            <a:r>
              <a:rPr lang="en-US" altLang="zh-CN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绿氢</a:t>
            </a:r>
            <a:r>
              <a:rPr lang="en-US" altLang="zh-CN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)</a:t>
            </a:r>
            <a:endParaRPr lang="en-US" altLang="zh-CN" kern="0" spc="4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92340" y="5183505"/>
            <a:ext cx="2425065" cy="877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49860" algn="l" rtl="0" eaLnBrk="0">
              <a:lnSpc>
                <a:spcPct val="100000"/>
              </a:lnSpc>
              <a:spcBef>
                <a:spcPts val="370"/>
              </a:spcBef>
            </a:pPr>
            <a:r>
              <a:rPr lang="en-US" altLang="zh-CN" sz="2800" b="1">
                <a:sym typeface="+mn-ea"/>
              </a:rPr>
              <a:t>3000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kWh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49860" algn="l" rtl="0" eaLnBrk="0">
              <a:lnSpc>
                <a:spcPct val="100000"/>
              </a:lnSpc>
              <a:spcBef>
                <a:spcPts val="370"/>
              </a:spcBef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全行业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1650" kern="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52315" y="8799830"/>
            <a:ext cx="5824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年预测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9000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kWh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03600" y="1032510"/>
            <a:ext cx="1160526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基于国家能源局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2025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17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日最新发布数据（全社会用电量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103,682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kWh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，工业用电量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60,436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kWh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），五大系统按年耗电量排序为：循环水系统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电解槽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工业制冷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空压站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蒸汽动力系统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541375" y="8072755"/>
            <a:ext cx="2604770" cy="50800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541375" y="8072755"/>
            <a:ext cx="2603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 kern="0" spc="-9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占全国工业用电量</a:t>
            </a:r>
            <a:endParaRPr lang="zh-CN" altLang="en-US" sz="2400" b="1" kern="0" spc="-9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textbox 24"/>
          <p:cNvSpPr/>
          <p:nvPr/>
        </p:nvSpPr>
        <p:spPr>
          <a:xfrm>
            <a:off x="984250" y="182245"/>
            <a:ext cx="891794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工业高耗能行业令人惊愕的现状</a:t>
            </a:r>
            <a:r>
              <a:rPr lang="en-US" altLang="zh-CN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46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BEFF3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39010" y="8176895"/>
            <a:ext cx="12996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为什么是电解槽？因为它能耗占比最高(生产总成本的60%-70%)、效率瓶颈最突出、优化价值最直接。这是我们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AI+EMC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战略的完美突破点。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24"/>
          <p:cNvSpPr/>
          <p:nvPr/>
        </p:nvSpPr>
        <p:spPr>
          <a:xfrm>
            <a:off x="984250" y="182245"/>
            <a:ext cx="16331565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电解槽：灰犀牛的牛鼻子</a:t>
            </a:r>
            <a:r>
              <a:rPr lang="en-US" altLang="zh-CN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0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1" name="AutoShape 6"/>
          <p:cNvSpPr/>
          <p:nvPr>
            <p:custDataLst>
              <p:tags r:id="rId1"/>
            </p:custDataLst>
          </p:nvPr>
        </p:nvSpPr>
        <p:spPr>
          <a:xfrm>
            <a:off x="519430" y="3261008"/>
            <a:ext cx="2771471" cy="4557112"/>
          </a:xfrm>
          <a:prstGeom prst="roundRect">
            <a:avLst>
              <a:gd name="adj" fmla="val 5263"/>
            </a:avLst>
          </a:prstGeom>
          <a:solidFill>
            <a:schemeClr val="bg2"/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r="27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32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1284" y="3539688"/>
            <a:ext cx="560843" cy="560843"/>
          </a:xfrm>
          <a:prstGeom prst="rect">
            <a:avLst/>
          </a:prstGeom>
        </p:spPr>
      </p:pic>
      <p:sp>
        <p:nvSpPr>
          <p:cNvPr id="33" name="AutoShape 8"/>
          <p:cNvSpPr/>
          <p:nvPr>
            <p:custDataLst>
              <p:tags r:id="rId5"/>
            </p:custDataLst>
          </p:nvPr>
        </p:nvSpPr>
        <p:spPr>
          <a:xfrm>
            <a:off x="824584" y="4329745"/>
            <a:ext cx="2262183" cy="4201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能耗黑洞</a:t>
            </a:r>
            <a:endParaRPr lang="en-US" sz="2000" b="1" i="0" u="none" strike="noStrike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成本高企</a:t>
            </a:r>
            <a:endParaRPr lang="en-US" sz="2000" b="1" i="0" u="none" strike="noStrike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34" name="AutoShape 9"/>
          <p:cNvSpPr/>
          <p:nvPr>
            <p:custDataLst>
              <p:tags r:id="rId6"/>
            </p:custDataLst>
          </p:nvPr>
        </p:nvSpPr>
        <p:spPr>
          <a:xfrm>
            <a:off x="938146" y="5175539"/>
            <a:ext cx="1832320" cy="140175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ctr">
              <a:lnSpc>
                <a:spcPct val="117000"/>
              </a:lnSpc>
              <a:defRPr/>
            </a:pPr>
            <a:r>
              <a:rPr lang="en-US" b="0" i="0" u="none" strike="noStrike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Noto Sans SC" panose="020B0200000000000000" charset="-122"/>
              </a:rPr>
              <a:t>电力成本占比35-45%，落后产能额外浪费5-8%电能。</a:t>
            </a:r>
            <a:endParaRPr lang="en-US" b="0" i="0" u="none" strike="noStrike">
              <a:solidFill>
                <a:srgbClr val="6666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Noto Sans SC" panose="020B0200000000000000" charset="-122"/>
            </a:endParaRPr>
          </a:p>
        </p:txBody>
      </p:sp>
      <p:sp>
        <p:nvSpPr>
          <p:cNvPr id="35" name="AutoShape 10"/>
          <p:cNvSpPr/>
          <p:nvPr>
            <p:custDataLst>
              <p:tags r:id="rId7"/>
            </p:custDataLst>
          </p:nvPr>
        </p:nvSpPr>
        <p:spPr>
          <a:xfrm>
            <a:off x="3982723" y="3261008"/>
            <a:ext cx="2758234" cy="4557112"/>
          </a:xfrm>
          <a:prstGeom prst="roundRect">
            <a:avLst>
              <a:gd name="adj" fmla="val 5263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r="27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36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1340" y="3539688"/>
            <a:ext cx="560843" cy="560843"/>
          </a:xfrm>
          <a:prstGeom prst="rect">
            <a:avLst/>
          </a:prstGeom>
        </p:spPr>
      </p:pic>
      <p:sp>
        <p:nvSpPr>
          <p:cNvPr id="37" name="AutoShape 12"/>
          <p:cNvSpPr/>
          <p:nvPr>
            <p:custDataLst>
              <p:tags r:id="rId11"/>
            </p:custDataLst>
          </p:nvPr>
        </p:nvSpPr>
        <p:spPr>
          <a:xfrm>
            <a:off x="4274641" y="4208520"/>
            <a:ext cx="2262183" cy="4201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技术壁垒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创新不足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38" name="AutoShape 13"/>
          <p:cNvSpPr/>
          <p:nvPr>
            <p:custDataLst>
              <p:tags r:id="rId12"/>
            </p:custDataLst>
          </p:nvPr>
        </p:nvSpPr>
        <p:spPr>
          <a:xfrm>
            <a:off x="4346401" y="5175539"/>
            <a:ext cx="1944488" cy="140175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lvl="0" algn="ctr">
              <a:lnSpc>
                <a:spcPct val="117000"/>
              </a:lnSpc>
              <a:buClrTx/>
              <a:buSzTx/>
              <a:buFontTx/>
              <a:defRPr/>
            </a:pPr>
            <a:r>
              <a:rPr lang="en-US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Noto Sans SC" panose="020B0200000000000000" charset="-122"/>
              </a:rPr>
              <a:t>核心材料国产化率低，技术路线单一，同质化严重。</a:t>
            </a:r>
            <a:endParaRPr lang="en-US">
              <a:solidFill>
                <a:srgbClr val="6666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Noto Sans SC" panose="020B0200000000000000" charset="-122"/>
            </a:endParaRPr>
          </a:p>
        </p:txBody>
      </p:sp>
      <p:sp>
        <p:nvSpPr>
          <p:cNvPr id="39" name="AutoShape 14"/>
          <p:cNvSpPr/>
          <p:nvPr>
            <p:custDataLst>
              <p:tags r:id="rId13"/>
            </p:custDataLst>
          </p:nvPr>
        </p:nvSpPr>
        <p:spPr>
          <a:xfrm>
            <a:off x="7346389" y="3261008"/>
            <a:ext cx="2673236" cy="4557112"/>
          </a:xfrm>
          <a:prstGeom prst="roundRect">
            <a:avLst>
              <a:gd name="adj" fmla="val 5263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r="27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" name="Picture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0008" y="3539688"/>
            <a:ext cx="560843" cy="560843"/>
          </a:xfrm>
          <a:prstGeom prst="rect">
            <a:avLst/>
          </a:prstGeom>
        </p:spPr>
      </p:pic>
      <p:sp>
        <p:nvSpPr>
          <p:cNvPr id="41" name="AutoShape 16"/>
          <p:cNvSpPr/>
          <p:nvPr>
            <p:custDataLst>
              <p:tags r:id="rId17"/>
            </p:custDataLst>
          </p:nvPr>
        </p:nvSpPr>
        <p:spPr>
          <a:xfrm>
            <a:off x="7532354" y="4265670"/>
            <a:ext cx="2262183" cy="4201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政策紧</a:t>
            </a: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箍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合规压力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42" name="AutoShape 17"/>
          <p:cNvSpPr/>
          <p:nvPr>
            <p:custDataLst>
              <p:tags r:id="rId18"/>
            </p:custDataLst>
          </p:nvPr>
        </p:nvSpPr>
        <p:spPr>
          <a:xfrm>
            <a:off x="7585357" y="5178325"/>
            <a:ext cx="2262183" cy="140175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lvl="0" algn="ctr">
              <a:lnSpc>
                <a:spcPct val="117000"/>
              </a:lnSpc>
              <a:buClrTx/>
              <a:buSzTx/>
              <a:buFontTx/>
              <a:defRPr/>
            </a:pPr>
            <a:r>
              <a:rPr lang="en-US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Noto Sans SC" panose="020B0200000000000000" charset="-122"/>
              </a:rPr>
              <a:t>能耗双控、碳关税及补贴退坡压缩企业盈利空间。</a:t>
            </a:r>
            <a:endParaRPr lang="en-US">
              <a:solidFill>
                <a:srgbClr val="6666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Noto Sans SC" panose="020B0200000000000000" charset="-122"/>
            </a:endParaRPr>
          </a:p>
        </p:txBody>
      </p:sp>
      <p:sp>
        <p:nvSpPr>
          <p:cNvPr id="43" name="AutoShape 18"/>
          <p:cNvSpPr/>
          <p:nvPr>
            <p:custDataLst>
              <p:tags r:id="rId19"/>
            </p:custDataLst>
          </p:nvPr>
        </p:nvSpPr>
        <p:spPr>
          <a:xfrm>
            <a:off x="10628540" y="3261008"/>
            <a:ext cx="2747783" cy="4557112"/>
          </a:xfrm>
          <a:prstGeom prst="roundRect">
            <a:avLst>
              <a:gd name="adj" fmla="val 5263"/>
            </a:avLst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r="27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44" name="Picture 1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06707" y="3539688"/>
            <a:ext cx="560843" cy="560843"/>
          </a:xfrm>
          <a:prstGeom prst="rect">
            <a:avLst/>
          </a:prstGeom>
        </p:spPr>
      </p:pic>
      <p:sp>
        <p:nvSpPr>
          <p:cNvPr id="45" name="AutoShape 20"/>
          <p:cNvSpPr/>
          <p:nvPr>
            <p:custDataLst>
              <p:tags r:id="rId23"/>
            </p:custDataLst>
          </p:nvPr>
        </p:nvSpPr>
        <p:spPr>
          <a:xfrm>
            <a:off x="10896672" y="4329170"/>
            <a:ext cx="2262183" cy="4201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市场乱</a:t>
            </a: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象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恶性竞争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46" name="AutoShape 21"/>
          <p:cNvSpPr/>
          <p:nvPr>
            <p:custDataLst>
              <p:tags r:id="rId24"/>
            </p:custDataLst>
          </p:nvPr>
        </p:nvSpPr>
        <p:spPr>
          <a:xfrm>
            <a:off x="10926031" y="5178325"/>
            <a:ext cx="2262183" cy="140175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lvl="0" algn="ctr">
              <a:lnSpc>
                <a:spcPct val="117000"/>
              </a:lnSpc>
              <a:buClrTx/>
              <a:buSzTx/>
              <a:buFontTx/>
              <a:defRPr/>
            </a:pPr>
            <a:r>
              <a:rPr lang="en-US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Noto Sans SC" panose="020B0200000000000000" charset="-122"/>
              </a:rPr>
              <a:t>产能过剩，价格战激烈，行业普遍亏损，无序扩张。</a:t>
            </a:r>
            <a:endParaRPr lang="en-US">
              <a:solidFill>
                <a:srgbClr val="6666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Noto Sans SC" panose="020B0200000000000000" charset="-122"/>
            </a:endParaRPr>
          </a:p>
        </p:txBody>
      </p:sp>
      <p:sp>
        <p:nvSpPr>
          <p:cNvPr id="47" name="AutoShape 22"/>
          <p:cNvSpPr/>
          <p:nvPr>
            <p:custDataLst>
              <p:tags r:id="rId25"/>
            </p:custDataLst>
          </p:nvPr>
        </p:nvSpPr>
        <p:spPr>
          <a:xfrm>
            <a:off x="13895365" y="3261008"/>
            <a:ext cx="2747783" cy="4557112"/>
          </a:xfrm>
          <a:prstGeom prst="roundRect">
            <a:avLst>
              <a:gd name="adj" fmla="val 5263"/>
            </a:avLst>
          </a:prstGeom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blurRad="127000" dir="2700000" algn="tl" rotWithShape="0">
              <a:srgbClr val="000000">
                <a:alpha val="5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48" name="Picture 2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731404" y="3539688"/>
            <a:ext cx="560843" cy="560843"/>
          </a:xfrm>
          <a:prstGeom prst="rect">
            <a:avLst/>
          </a:prstGeom>
        </p:spPr>
      </p:pic>
      <p:sp>
        <p:nvSpPr>
          <p:cNvPr id="49" name="AutoShape 24"/>
          <p:cNvSpPr/>
          <p:nvPr>
            <p:custDataLst>
              <p:tags r:id="rId29"/>
            </p:custDataLst>
          </p:nvPr>
        </p:nvSpPr>
        <p:spPr>
          <a:xfrm>
            <a:off x="13985175" y="4328535"/>
            <a:ext cx="2262183" cy="42011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运营薄弱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  <a:p>
            <a:pPr lvl="0" algn="ctr">
              <a:lnSpc>
                <a:spcPct val="125000"/>
              </a:lnSpc>
              <a:buClrTx/>
              <a:buSzTx/>
              <a:buFontTx/>
              <a:defRPr/>
            </a:pPr>
            <a:r>
              <a:rPr lang="en-US" sz="2000" b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Noto Sans SC" panose="020B0200000000000000" charset="-122"/>
                <a:sym typeface="Noto Sans SC" panose="020B0200000000000000" charset="-122"/>
              </a:rPr>
              <a:t>人才短缺</a:t>
            </a:r>
            <a:endParaRPr lang="en-US" sz="2000" b="1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51" name="AutoShape 25"/>
          <p:cNvSpPr/>
          <p:nvPr>
            <p:custDataLst>
              <p:tags r:id="rId30"/>
            </p:custDataLst>
          </p:nvPr>
        </p:nvSpPr>
        <p:spPr>
          <a:xfrm>
            <a:off x="14099498" y="5178325"/>
            <a:ext cx="2262183" cy="1401759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lvl="0" algn="ctr">
              <a:lnSpc>
                <a:spcPct val="117000"/>
              </a:lnSpc>
              <a:buClrTx/>
              <a:buSzTx/>
              <a:buFontTx/>
              <a:defRPr/>
            </a:pPr>
            <a:r>
              <a:rPr lang="en-US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Noto Sans SC" panose="020B0200000000000000" charset="-122"/>
              </a:rPr>
              <a:t>设备稳定性差，高级技工缺口大，供应链脆弱。</a:t>
            </a:r>
            <a:endParaRPr lang="en-US">
              <a:solidFill>
                <a:srgbClr val="6666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Noto Sans SC" panose="020B02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4250" y="1553210"/>
            <a:ext cx="15658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电化学反应效率不足、能量损耗过高、材料寿命受限、运行稳定性差、环保风险突出这五大核心</a:t>
            </a:r>
            <a:r>
              <a:rPr lang="en-US" altLang="zh-CN" sz="2400"/>
              <a:t> “</a:t>
            </a:r>
            <a:r>
              <a:rPr lang="zh-CN" altLang="en-US" sz="2400"/>
              <a:t>病症</a:t>
            </a:r>
            <a:r>
              <a:rPr lang="en-US" altLang="zh-CN" sz="2400"/>
              <a:t>” </a:t>
            </a:r>
            <a:r>
              <a:rPr lang="zh-CN" altLang="en-US" sz="2400"/>
              <a:t>外，电解槽在智能化适配、全流程协同、极端工况耐受、定制化设计、资源循环利用等维度，仍存在显著的改善空间，这些方向也是提升电解槽综合性能、降低全生命周期成本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2298"/>
          <a:stretch>
            <a:fillRect/>
          </a:stretch>
        </p:blipFill>
        <p:spPr>
          <a:xfrm>
            <a:off x="0" y="1529080"/>
            <a:ext cx="17358360" cy="6503035"/>
          </a:xfrm>
          <a:prstGeom prst="rect">
            <a:avLst/>
          </a:prstGeom>
        </p:spPr>
      </p:pic>
      <p:sp>
        <p:nvSpPr>
          <p:cNvPr id="14" name="textbox 24"/>
          <p:cNvSpPr/>
          <p:nvPr/>
        </p:nvSpPr>
        <p:spPr>
          <a:xfrm>
            <a:off x="0" y="535940"/>
            <a:ext cx="1046226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15000"/>
              </a:lnSpc>
            </a:pPr>
            <a:r>
              <a:rPr lang="zh-CN" altLang="en-US" sz="5400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五条恶龙盘踞</a:t>
            </a:r>
            <a:r>
              <a:rPr lang="en-US" altLang="zh-CN" sz="5400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5400" b="1" kern="0" spc="2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企业困境缠身</a:t>
            </a:r>
            <a:endParaRPr lang="zh-CN" altLang="en-US" sz="5400" b="1" kern="0" spc="20" dirty="0">
              <a:solidFill>
                <a:schemeClr val="bg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165" y="7024370"/>
            <a:ext cx="2749550" cy="250126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恶龙一：高昂成本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电费吃掉利润，绿电波动雪上加霜；年额外购电数千万元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99865" y="7025005"/>
            <a:ext cx="2979420" cy="2191385"/>
          </a:xfrm>
          <a:prstGeom prst="rect">
            <a:avLst/>
          </a:prstGeom>
        </p:spPr>
        <p:txBody>
          <a:bodyPr wrap="square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恶龙二：安全风险大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事故损失远超想象，品牌信任一夜崩塌；氢气泄漏爆炸，直、间接损失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6000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18070" y="7025005"/>
            <a:ext cx="2907665" cy="219138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恶龙三：协同性差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能源浪费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政策红利流失，双重失血；年损失电网调峰补贴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73385" y="7025005"/>
            <a:ext cx="2907665" cy="219138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恶龙四：技术依赖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技术不独立，升级不自由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外企卡脖子，成本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升级双受限，离了外企不转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42975" y="7025005"/>
            <a:ext cx="2993390" cy="219138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恶龙五：运维效率低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停机损失每天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万；人才缺口雪上加霜。某项目非计划性停机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天，损失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个亿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"/>
            <a:ext cx="17475200" cy="1409065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rcRect b="5405"/>
          <a:stretch>
            <a:fillRect/>
          </a:stretch>
        </p:blipFill>
        <p:spPr>
          <a:xfrm rot="21600000">
            <a:off x="0" y="529590"/>
            <a:ext cx="17475200" cy="9224010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717550" y="2824480"/>
            <a:ext cx="12459335" cy="2127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457200" lvl="1" indent="457200" algn="l" rtl="0" eaLnBrk="0">
              <a:lnSpc>
                <a:spcPct val="115000"/>
              </a:lnSpc>
            </a:pPr>
            <a:r>
              <a:rPr lang="en-US" sz="25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5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输入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marL="1212850" algn="l" rtl="0" eaLnBrk="0">
              <a:lnSpc>
                <a:spcPct val="86000"/>
              </a:lnSpc>
              <a:spcBef>
                <a:spcPts val="2295"/>
              </a:spcBef>
            </a:pPr>
            <a:r>
              <a:rPr sz="7900" kern="0" spc="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量</a:t>
            </a:r>
            <a:r>
              <a:rPr sz="7900" kern="0" spc="3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sz="3800" b="1" kern="0" spc="290" baseline="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云生万物智能平台</a:t>
            </a:r>
            <a:endParaRPr sz="3800" baseline="70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marL="12700" indent="457200" algn="l" rtl="0" eaLnBrk="0">
              <a:lnSpc>
                <a:spcPct val="96000"/>
              </a:lnSpc>
              <a:spcBef>
                <a:spcPts val="20"/>
              </a:spcBef>
              <a:buClrTx/>
              <a:buSzTx/>
              <a:buFontTx/>
            </a:pPr>
            <a:r>
              <a:rPr lang="en-US" sz="21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DCS/PLC 实时数据</a:t>
            </a:r>
            <a:endParaRPr sz="20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14368145" y="2824480"/>
            <a:ext cx="2992755" cy="5478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lang="zh-CN" sz="25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输出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608965" algn="l" rtl="0" eaLnBrk="0">
              <a:lnSpc>
                <a:spcPct val="95000"/>
              </a:lnSpc>
              <a:spcBef>
                <a:spcPts val="760"/>
              </a:spcBef>
            </a:pPr>
            <a:r>
              <a:rPr sz="2500" b="1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能效提升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608965" algn="l" rtl="0" eaLnBrk="0">
              <a:lnSpc>
                <a:spcPct val="96000"/>
              </a:lnSpc>
              <a:spcBef>
                <a:spcPts val="755"/>
              </a:spcBef>
            </a:pPr>
            <a:r>
              <a:rPr sz="2500" b="1" kern="0" spc="-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成本降低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608965" algn="l" rtl="0" eaLnBrk="0">
              <a:lnSpc>
                <a:spcPct val="96000"/>
              </a:lnSpc>
              <a:spcBef>
                <a:spcPts val="760"/>
              </a:spcBef>
            </a:pPr>
            <a:r>
              <a:rPr sz="25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寿命延长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608330" algn="l" rtl="0" eaLnBrk="0">
              <a:lnSpc>
                <a:spcPct val="96000"/>
              </a:lnSpc>
              <a:spcBef>
                <a:spcPts val="635"/>
              </a:spcBef>
            </a:pPr>
            <a:r>
              <a:rPr lang="zh-CN" sz="25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全局寻优</a:t>
            </a:r>
            <a:endParaRPr lang="zh-CN" sz="2500" b="1" kern="0" spc="-1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3054985" y="8401050"/>
            <a:ext cx="6061710" cy="12579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24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独创闭环自进化系统：</a:t>
            </a:r>
            <a:endParaRPr lang="zh-CN" altLang="en-US" sz="2400" b="1" kern="0" spc="-9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l" rtl="0" eaLnBrk="0">
              <a:lnSpc>
                <a:spcPct val="150000"/>
              </a:lnSpc>
            </a:pPr>
            <a:r>
              <a:rPr lang="zh-CN" altLang="en-US" sz="24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双模型相互迭代，持续优化，非静态模型</a:t>
            </a:r>
            <a:endParaRPr lang="zh-CN" altLang="en-US" sz="2400" kern="0" spc="-9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832559" y="6144637"/>
            <a:ext cx="8002905" cy="7829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传感器数据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96000"/>
              </a:lnSpc>
            </a:pPr>
            <a:r>
              <a:rPr sz="2100" b="1" kern="0" spc="50" dirty="0">
                <a:solidFill>
                  <a:srgbClr val="20506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机理</a:t>
            </a:r>
            <a:r>
              <a:rPr sz="2100" b="1" kern="0" spc="50" dirty="0">
                <a:solidFill>
                  <a:srgbClr val="206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2100" kern="0" spc="390" dirty="0">
                <a:solidFill>
                  <a:srgbClr val="206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b="1" kern="0" spc="50" dirty="0">
                <a:solidFill>
                  <a:srgbClr val="206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100" b="1" kern="0" spc="50" dirty="0">
                <a:solidFill>
                  <a:srgbClr val="30705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据双驱动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9182051" y="5164959"/>
            <a:ext cx="577850" cy="665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2700" algn="l" rtl="0" eaLnBrk="0">
              <a:lnSpc>
                <a:spcPct val="101000"/>
              </a:lnSpc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7645456" y="5180839"/>
            <a:ext cx="565150" cy="643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机理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6" name="textbox 116"/>
          <p:cNvSpPr/>
          <p:nvPr/>
        </p:nvSpPr>
        <p:spPr>
          <a:xfrm>
            <a:off x="1981220" y="7839348"/>
            <a:ext cx="1046480" cy="334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电网信息</a:t>
            </a:r>
            <a:endParaRPr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3" name="textbox 106"/>
          <p:cNvSpPr/>
          <p:nvPr/>
        </p:nvSpPr>
        <p:spPr>
          <a:xfrm>
            <a:off x="11088370" y="8401050"/>
            <a:ext cx="6316345" cy="12579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24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全链路协同优化：</a:t>
            </a:r>
            <a:endParaRPr lang="zh-CN" altLang="en-US" sz="2400" b="1" kern="0" spc="-9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  <a:p>
            <a:pPr algn="l" rtl="0" eaLnBrk="0">
              <a:lnSpc>
                <a:spcPct val="150000"/>
              </a:lnSpc>
            </a:pPr>
            <a:r>
              <a:rPr lang="zh-CN" altLang="en-US" sz="24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三流合一、厂级负荷优化、多槽并联均衡</a:t>
            </a:r>
            <a:endParaRPr lang="zh-CN" altLang="en-US" sz="2400" kern="0" spc="-9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textbox 24"/>
          <p:cNvSpPr/>
          <p:nvPr/>
        </p:nvSpPr>
        <p:spPr>
          <a:xfrm>
            <a:off x="986790" y="529590"/>
            <a:ext cx="1535938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云生万物的屠龙刀：以</a:t>
            </a:r>
            <a:r>
              <a:rPr lang="en-US" altLang="zh-CN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机理</a:t>
            </a:r>
            <a:r>
              <a:rPr lang="en-US" altLang="zh-CN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altLang="en-US" sz="4600" b="1" kern="0" spc="20" dirty="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双引擎重塑能效</a:t>
            </a:r>
            <a:endParaRPr lang="zh-CN" altLang="en-US" sz="4600" b="1" kern="0" spc="20" dirty="0">
              <a:solidFill>
                <a:schemeClr val="tx1">
                  <a:lumMod val="85000"/>
                  <a:lumOff val="15000"/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rtl="0" eaLnBrk="0">
              <a:lnSpc>
                <a:spcPct val="115000"/>
              </a:lnSpc>
            </a:pP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独创多物理场耦合机理模型：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国内唯一可同时精准刻画电化学反应、流体力学、热传递、材料腐蚀四大过程的数字孪生系统；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独创竞争列队算法：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无需百万级数据即可实时寻优，传统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算法无法实现；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模型＋数据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独门药方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10" y="8635365"/>
            <a:ext cx="737235" cy="791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240" y="8635365"/>
            <a:ext cx="82677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l="109" t="313" r="116" b="514"/>
          <a:stretch>
            <a:fillRect/>
          </a:stretch>
        </p:blipFill>
        <p:spPr>
          <a:xfrm>
            <a:off x="-38100" y="1270"/>
            <a:ext cx="17584420" cy="97529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6781165"/>
            <a:ext cx="6760845" cy="16700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" y="2559050"/>
            <a:ext cx="11109325" cy="4070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560" y="4879975"/>
            <a:ext cx="1036320" cy="1143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7655" y="3467100"/>
            <a:ext cx="1038225" cy="110617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6"/>
          <a:stretch>
            <a:fillRect/>
          </a:stretch>
        </p:blipFill>
        <p:spPr>
          <a:xfrm>
            <a:off x="12483465" y="6781165"/>
            <a:ext cx="2545715" cy="582930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7"/>
          <a:stretch>
            <a:fillRect/>
          </a:stretch>
        </p:blipFill>
        <p:spPr>
          <a:xfrm>
            <a:off x="12644120" y="7379970"/>
            <a:ext cx="566420" cy="459105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8"/>
          <a:stretch>
            <a:fillRect/>
          </a:stretch>
        </p:blipFill>
        <p:spPr>
          <a:xfrm>
            <a:off x="12644120" y="7806055"/>
            <a:ext cx="566420" cy="59055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9"/>
          <a:stretch>
            <a:fillRect/>
          </a:stretch>
        </p:blipFill>
        <p:spPr>
          <a:xfrm>
            <a:off x="12644120" y="8406765"/>
            <a:ext cx="565785" cy="521970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942340" y="8714740"/>
            <a:ext cx="2031365" cy="646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能源成本占比为</a:t>
            </a:r>
            <a:r>
              <a:rPr lang="en-US" altLang="zh-CN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 65%-75%</a:t>
            </a:r>
            <a:endParaRPr lang="en-US" altLang="zh-CN"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6" name="textbox 116"/>
          <p:cNvSpPr/>
          <p:nvPr/>
        </p:nvSpPr>
        <p:spPr>
          <a:xfrm>
            <a:off x="3310255" y="8714740"/>
            <a:ext cx="2534285" cy="646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稳产</a:t>
            </a:r>
            <a:r>
              <a:rPr lang="en-US" altLang="zh-CN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 + </a:t>
            </a: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节能正向循环</a:t>
            </a:r>
            <a:endParaRPr lang="zh-CN" altLang="en-US"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额外效益数千万</a:t>
            </a:r>
            <a:endParaRPr lang="zh-CN" altLang="en-US"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7" name="textbox 116"/>
          <p:cNvSpPr/>
          <p:nvPr/>
        </p:nvSpPr>
        <p:spPr>
          <a:xfrm>
            <a:off x="6181090" y="8714740"/>
            <a:ext cx="2031365" cy="646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3000"/>
              </a:lnSpc>
            </a:pPr>
            <a:endParaRPr sz="1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降低维护开销</a:t>
            </a:r>
            <a:endParaRPr lang="zh-CN" altLang="en-US"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1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千万</a:t>
            </a:r>
            <a:endParaRPr lang="zh-CN" altLang="en-US" sz="21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8" name="textbox 116"/>
          <p:cNvSpPr/>
          <p:nvPr/>
        </p:nvSpPr>
        <p:spPr>
          <a:xfrm>
            <a:off x="5538470" y="6193155"/>
            <a:ext cx="2853690" cy="6464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3000"/>
              </a:lnSpc>
            </a:pPr>
            <a:endParaRPr sz="300" dirty="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 rtl="0" eaLnBrk="0">
              <a:lnSpc>
                <a:spcPct val="96000"/>
              </a:lnSpc>
            </a:pPr>
            <a:r>
              <a:rPr lang="zh-CN" altLang="en-US" sz="28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智能优化平台</a:t>
            </a:r>
            <a:endParaRPr lang="zh-CN" altLang="en-US" sz="28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9" name="textbox 116"/>
          <p:cNvSpPr/>
          <p:nvPr>
            <p:custDataLst>
              <p:tags r:id="rId10"/>
            </p:custDataLst>
          </p:nvPr>
        </p:nvSpPr>
        <p:spPr>
          <a:xfrm>
            <a:off x="14094460" y="1861185"/>
            <a:ext cx="3380740" cy="462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整厂能耗降低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:</a:t>
            </a:r>
            <a:r>
              <a:rPr lang="en-US" altLang="zh-CN" sz="2800" b="1">
                <a:ln w="15875"/>
                <a:gradFill>
                  <a:gsLst>
                    <a:gs pos="0">
                      <a:srgbClr val="0D6E8F"/>
                    </a:gs>
                    <a:gs pos="100000">
                      <a:srgbClr val="86E1B9"/>
                    </a:gs>
                  </a:gsLst>
                  <a:lin ang="2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5.85%</a:t>
            </a:r>
            <a:endParaRPr lang="en-US" altLang="zh-CN" sz="2400" b="1">
              <a:ln w="15875"/>
              <a:gradFill>
                <a:gsLst>
                  <a:gs pos="0">
                    <a:srgbClr val="0D6E8F"/>
                  </a:gs>
                  <a:gs pos="100000">
                    <a:srgbClr val="86E1B9"/>
                  </a:gs>
                </a:gsLst>
                <a:lin ang="2700000" scaled="0"/>
              </a:gra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93000"/>
              </a:lnSpc>
            </a:pPr>
            <a:endParaRPr lang="en-US" altLang="zh-CN" sz="2400" b="1" kern="0" spc="-70" dirty="0">
              <a:ln w="15875"/>
              <a:gradFill>
                <a:gsLst>
                  <a:gs pos="0">
                    <a:srgbClr val="0D6E8F"/>
                  </a:gs>
                  <a:gs pos="100000">
                    <a:srgbClr val="86E1B9"/>
                  </a:gs>
                </a:gsLst>
                <a:lin ang="2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14025880" y="2129155"/>
            <a:ext cx="2347595" cy="9575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400" b="1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电解槽能耗降低</a:t>
            </a:r>
            <a:r>
              <a:rPr lang="en-US" altLang="zh-CN" sz="2400" b="1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3200" b="1">
                <a:ln w="15875"/>
                <a:gradFill>
                  <a:gsLst>
                    <a:gs pos="0">
                      <a:srgbClr val="0D6E8F"/>
                    </a:gs>
                    <a:gs pos="100000">
                      <a:srgbClr val="86E1B9"/>
                    </a:gs>
                  </a:gsLst>
                  <a:lin ang="2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</a:rPr>
              <a:t>14%</a:t>
            </a:r>
            <a:endParaRPr lang="en-US" altLang="zh-CN" sz="3200" b="1">
              <a:ln w="15875"/>
              <a:gradFill>
                <a:gsLst>
                  <a:gs pos="0">
                    <a:srgbClr val="0D6E8F"/>
                  </a:gs>
                  <a:gs pos="100000">
                    <a:srgbClr val="86E1B9"/>
                  </a:gs>
                </a:gsLst>
                <a:lin ang="2700000" scaled="0"/>
              </a:gra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16"/>
          <p:cNvSpPr/>
          <p:nvPr>
            <p:custDataLst>
              <p:tags r:id="rId12"/>
            </p:custDataLst>
          </p:nvPr>
        </p:nvSpPr>
        <p:spPr>
          <a:xfrm>
            <a:off x="14272895" y="3467100"/>
            <a:ext cx="2031365" cy="462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年节约成本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:</a:t>
            </a:r>
            <a:endParaRPr lang="en-US" altLang="zh-CN" sz="24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14272895" y="3787775"/>
            <a:ext cx="2347595" cy="9575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400" b="1">
                <a:ln w="15875"/>
                <a:gradFill>
                  <a:gsLst>
                    <a:gs pos="0">
                      <a:srgbClr val="0D6E8F"/>
                    </a:gs>
                    <a:gs pos="100000">
                      <a:srgbClr val="86E1B9"/>
                    </a:gs>
                  </a:gsLst>
                  <a:lin ang="2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5850</a:t>
            </a:r>
            <a:r>
              <a:rPr lang="zh-CN" altLang="en-US" sz="4400" b="1">
                <a:ln w="15875"/>
                <a:gradFill>
                  <a:gsLst>
                    <a:gs pos="0">
                      <a:srgbClr val="0D6E8F"/>
                    </a:gs>
                    <a:gs pos="100000">
                      <a:srgbClr val="86E1B9"/>
                    </a:gs>
                  </a:gsLst>
                  <a:lin ang="288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endParaRPr lang="zh-CN" altLang="en-US" sz="4400" b="1">
              <a:ln w="15875"/>
              <a:gradFill>
                <a:gsLst>
                  <a:gs pos="0">
                    <a:srgbClr val="0D6E8F"/>
                  </a:gs>
                  <a:gs pos="100000">
                    <a:srgbClr val="86E1B9"/>
                  </a:gs>
                </a:gsLst>
                <a:lin ang="288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116"/>
          <p:cNvSpPr/>
          <p:nvPr>
            <p:custDataLst>
              <p:tags r:id="rId14"/>
            </p:custDataLst>
          </p:nvPr>
        </p:nvSpPr>
        <p:spPr>
          <a:xfrm>
            <a:off x="14272895" y="4879975"/>
            <a:ext cx="3013075" cy="1402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24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额外增益：</a:t>
            </a:r>
            <a:endParaRPr lang="zh-CN" altLang="en-US" sz="24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r>
              <a:rPr lang="zh-CN" altLang="en-US" sz="24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产质双升，新增效益</a:t>
            </a:r>
            <a:r>
              <a:rPr lang="en-US" altLang="zh-CN" sz="3200" b="1">
                <a:ln w="15875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1755万元</a:t>
            </a:r>
            <a:endParaRPr lang="en-US" altLang="zh-CN" sz="3200" b="1" kern="0" spc="-70" dirty="0">
              <a:ln w="15875"/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116"/>
          <p:cNvSpPr/>
          <p:nvPr>
            <p:custDataLst>
              <p:tags r:id="rId15"/>
            </p:custDataLst>
          </p:nvPr>
        </p:nvSpPr>
        <p:spPr>
          <a:xfrm>
            <a:off x="13295630" y="7481570"/>
            <a:ext cx="3578860" cy="4591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r>
              <a:rPr lang="zh-CN" altLang="en-US" sz="20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项目产量：</a:t>
            </a:r>
            <a:r>
              <a:rPr lang="en-US" altLang="zh-CN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30</a:t>
            </a:r>
            <a:r>
              <a:rPr lang="zh-CN" altLang="en-US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万吨烧碱</a:t>
            </a:r>
            <a:endParaRPr lang="zh-CN" altLang="en-US" sz="20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6" name="textbox 116"/>
          <p:cNvSpPr/>
          <p:nvPr>
            <p:custDataLst>
              <p:tags r:id="rId16"/>
            </p:custDataLst>
          </p:nvPr>
        </p:nvSpPr>
        <p:spPr>
          <a:xfrm>
            <a:off x="13295630" y="7983220"/>
            <a:ext cx="3578860" cy="4591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r>
              <a:rPr lang="zh-CN" altLang="en-US" sz="20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年能耗：</a:t>
            </a:r>
            <a:r>
              <a:rPr lang="en-US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5.5</a:t>
            </a:r>
            <a:r>
              <a:rPr lang="zh-CN" altLang="en-US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亿元，电解槽占</a:t>
            </a:r>
            <a:r>
              <a:rPr lang="en-US" altLang="zh-CN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53</a:t>
            </a:r>
            <a:r>
              <a:rPr lang="en-US" altLang="zh-CN" sz="20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%</a:t>
            </a:r>
            <a:endParaRPr lang="en-US" altLang="zh-CN" sz="20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7" name="textbox 116"/>
          <p:cNvSpPr/>
          <p:nvPr>
            <p:custDataLst>
              <p:tags r:id="rId17"/>
            </p:custDataLst>
          </p:nvPr>
        </p:nvSpPr>
        <p:spPr>
          <a:xfrm>
            <a:off x="13295630" y="8396605"/>
            <a:ext cx="3578860" cy="4591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r>
              <a:rPr lang="zh-CN" altLang="en-US" sz="20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静态投资回收期：</a:t>
            </a:r>
            <a:r>
              <a:rPr lang="en-US" sz="32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7</a:t>
            </a:r>
            <a:r>
              <a:rPr lang="en-US" sz="32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.8</a:t>
            </a:r>
            <a:r>
              <a:rPr lang="zh-CN" altLang="en-US" sz="32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个月</a:t>
            </a:r>
            <a:endParaRPr lang="zh-CN" altLang="en-US" sz="32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38" name="textbox 24"/>
          <p:cNvSpPr/>
          <p:nvPr/>
        </p:nvSpPr>
        <p:spPr>
          <a:xfrm>
            <a:off x="942340" y="379095"/>
            <a:ext cx="15755620" cy="937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屠龙样本解析：实践是检验真理的唯一标准，具体的办法和成果</a:t>
            </a:r>
            <a:endParaRPr 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116"/>
          <p:cNvSpPr/>
          <p:nvPr/>
        </p:nvSpPr>
        <p:spPr>
          <a:xfrm>
            <a:off x="12740640" y="6928485"/>
            <a:ext cx="2031365" cy="4083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3000"/>
              </a:lnSpc>
            </a:pPr>
            <a:r>
              <a:rPr lang="zh-CN" altLang="en-US" sz="2400" b="1" kern="0" spc="-70" dirty="0"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样本效益分析</a:t>
            </a:r>
            <a:endParaRPr lang="zh-CN" altLang="en-US" sz="2400" b="1" kern="0" spc="-70" dirty="0">
              <a:solidFill>
                <a:schemeClr val="bg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3" name="textbox 116"/>
          <p:cNvSpPr/>
          <p:nvPr>
            <p:custDataLst>
              <p:tags r:id="rId18"/>
            </p:custDataLst>
          </p:nvPr>
        </p:nvSpPr>
        <p:spPr>
          <a:xfrm>
            <a:off x="8937625" y="6991985"/>
            <a:ext cx="3251835" cy="2219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0000"/>
              </a:lnSpc>
            </a:pPr>
            <a:r>
              <a:rPr lang="zh-CN" altLang="en-US" sz="36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项目投入：</a:t>
            </a:r>
            <a:endParaRPr lang="zh-CN" altLang="en-US" sz="3600" b="1" kern="0" spc="-7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l" rtl="0" eaLnBrk="0">
              <a:lnSpc>
                <a:spcPct val="150000"/>
              </a:lnSpc>
            </a:pPr>
            <a:r>
              <a:rPr lang="en-US" altLang="zh-CN" sz="4800" b="1">
                <a:ln w="15875"/>
                <a:gradFill>
                  <a:gsLst>
                    <a:gs pos="0">
                      <a:srgbClr val="0D6E8F"/>
                    </a:gs>
                    <a:gs pos="100000">
                      <a:srgbClr val="86E1B9"/>
                    </a:gs>
                  </a:gsLst>
                  <a:lin ang="27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3800万元</a:t>
            </a:r>
            <a:endParaRPr lang="en-US" altLang="zh-CN" sz="4800" b="1">
              <a:ln w="15875"/>
              <a:gradFill>
                <a:gsLst>
                  <a:gs pos="0">
                    <a:srgbClr val="0D6E8F"/>
                  </a:gs>
                  <a:gs pos="100000">
                    <a:srgbClr val="86E1B9"/>
                  </a:gs>
                </a:gsLst>
                <a:lin ang="27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340" y="1354455"/>
            <a:ext cx="118573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能效突破：优化前单吨电耗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1395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，调优后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吨节能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195kWh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年减少：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115 kWh /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5,850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kWh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0.7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4,095</a:t>
            </a:r>
            <a:r>
              <a:rPr lang="en-US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年＋新增效益约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1,755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/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8"/>
            <a:ext cx="17474565" cy="97529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270" y="7628890"/>
            <a:ext cx="3534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前5年2:8</a:t>
            </a:r>
            <a:endParaRPr lang="en-US" altLang="zh-CN" sz="2000" b="1">
              <a:ln w="15875"/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后5年3:7</a:t>
            </a:r>
            <a:endParaRPr lang="en-US" altLang="zh-CN" sz="2000" b="1">
              <a:ln w="15875"/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0" y="7584440"/>
            <a:ext cx="2357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我投资，你节能</a:t>
            </a:r>
            <a:endParaRPr lang="zh-CN" altLang="en-US" sz="2000" b="1">
              <a:ln w="15875"/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实现能碳双控目标</a:t>
            </a:r>
            <a:endParaRPr lang="zh-CN" altLang="en-US" sz="2000" b="1">
              <a:ln w="15875"/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4490" y="7722870"/>
            <a:ext cx="2136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托管期</a:t>
            </a:r>
            <a:r>
              <a:rPr lang="en-US" altLang="zh-CN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8-10</a:t>
            </a:r>
            <a:r>
              <a:rPr lang="zh-CN" altLang="en-US" sz="2000" b="1">
                <a:ln w="15875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en-US" sz="2000" b="1">
              <a:ln w="15875"/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68675" y="461645"/>
            <a:ext cx="873760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6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成为高耗能企业的长期合伙人</a:t>
            </a:r>
            <a:endParaRPr lang="zh-CN" altLang="en-US" sz="4600" b="1" kern="0" spc="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1711325"/>
            <a:ext cx="8970645" cy="5918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9050" y="1385570"/>
            <a:ext cx="6880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一旦进入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长久收益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20778" t="10814" r="20511" b="11719"/>
          <a:stretch>
            <a:fillRect/>
          </a:stretch>
        </p:blipFill>
        <p:spPr>
          <a:xfrm>
            <a:off x="9460865" y="2402840"/>
            <a:ext cx="7520305" cy="5580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60125" y="1260475"/>
            <a:ext cx="361315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三方的驱动力，完成闭环，这个图要有三方这一页需要改</a:t>
            </a:r>
            <a:endParaRPr lang="zh-CN" altLang="en-US" sz="28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82.55,&quot;left&quot;:42.5,&quot;top&quot;:127.95,&quot;width&quot;:1280}"/>
</p:tagLst>
</file>

<file path=ppt/tags/tag10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1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2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3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4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5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6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7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8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19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.xml><?xml version="1.0" encoding="utf-8"?>
<p:tagLst xmlns:p="http://schemas.openxmlformats.org/presentationml/2006/main">
  <p:tag name="KSO_WM_DIAGRAM_VIRTUALLY_FRAME" val="{&quot;height&quot;:582.55,&quot;left&quot;:42.5,&quot;top&quot;:127.95,&quot;width&quot;:1280}"/>
</p:tagLst>
</file>

<file path=ppt/tags/tag20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1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2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3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4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25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26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27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28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29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.xml><?xml version="1.0" encoding="utf-8"?>
<p:tagLst xmlns:p="http://schemas.openxmlformats.org/presentationml/2006/main">
  <p:tag name="KSO_WM_DIAGRAM_VIRTUALLY_FRAME" val="{&quot;height&quot;:582.55,&quot;left&quot;:42.5,&quot;top&quot;:127.95,&quot;width&quot;:1280}"/>
</p:tagLst>
</file>

<file path=ppt/tags/tag30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1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2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3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4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5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6.xml><?xml version="1.0" encoding="utf-8"?>
<p:tagLst xmlns:p="http://schemas.openxmlformats.org/presentationml/2006/main">
  <p:tag name="KSO_WM_DIAGRAM_VIRTUALLY_FRAME" val="{&quot;height&quot;:348.1,&quot;left&quot;:1123.85,&quot;top&quot;:146.55,&quot;width&quot;:214.75}"/>
</p:tagLst>
</file>

<file path=ppt/tags/tag37.xml><?xml version="1.0" encoding="utf-8"?>
<p:tagLst xmlns:p="http://schemas.openxmlformats.org/presentationml/2006/main">
  <p:tag name="KSO_WM_DIAGRAM_VIRTUALLY_FRAME" val="{&quot;height&quot;:608.75,&quot;left&quot;:36.85,&quot;top&quot;:143,&quot;width&quot;:1312.55}"/>
</p:tagLst>
</file>

<file path=ppt/tags/tag38.xml><?xml version="1.0" encoding="utf-8"?>
<p:tagLst xmlns:p="http://schemas.openxmlformats.org/presentationml/2006/main">
  <p:tag name="KSO_WM_DIAGRAM_VIRTUALLY_FRAME" val="{&quot;height&quot;:608.75,&quot;left&quot;:36.85,&quot;top&quot;:143,&quot;width&quot;:1312.55}"/>
</p:tagLst>
</file>

<file path=ppt/tags/tag39.xml><?xml version="1.0" encoding="utf-8"?>
<p:tagLst xmlns:p="http://schemas.openxmlformats.org/presentationml/2006/main">
  <p:tag name="KSO_WM_DIAGRAM_VIRTUALLY_FRAME" val="{&quot;height&quot;:608.75,&quot;left&quot;:38.3,&quot;top&quot;:143,&quot;width&quot;:1311.1}"/>
</p:tagLst>
</file>

<file path=ppt/tags/tag4.xml><?xml version="1.0" encoding="utf-8"?>
<p:tagLst xmlns:p="http://schemas.openxmlformats.org/presentationml/2006/main">
  <p:tag name="KSO_WM_DIAGRAM_VIRTUALLY_FRAME" val="{&quot;height&quot;:582.55,&quot;left&quot;:42.5,&quot;top&quot;:127.95,&quot;width&quot;:1280}"/>
</p:tagLst>
</file>

<file path=ppt/tags/tag40.xml><?xml version="1.0" encoding="utf-8"?>
<p:tagLst xmlns:p="http://schemas.openxmlformats.org/presentationml/2006/main">
  <p:tag name="KSO_WM_DIAGRAM_VIRTUALLY_FRAME" val="{&quot;height&quot;:608.75,&quot;left&quot;:38.3,&quot;top&quot;:143,&quot;width&quot;:1311.1}"/>
</p:tagLst>
</file>

<file path=ppt/tags/tag5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6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7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8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ags/tag9.xml><?xml version="1.0" encoding="utf-8"?>
<p:tagLst xmlns:p="http://schemas.openxmlformats.org/presentationml/2006/main">
  <p:tag name="KSO_WM_DIAGRAM_VIRTUALLY_FRAME" val="{&quot;height&quot;:377.1,&quot;left&quot;:40.9,&quot;top&quot;:238.5,&quot;width&quot;:1270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2940</Words>
  <Application>WPS 演示</Application>
  <PresentationFormat/>
  <Paragraphs>415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黑体</vt:lpstr>
      <vt:lpstr>Arial</vt:lpstr>
      <vt:lpstr>Times New Roman</vt:lpstr>
      <vt:lpstr>Noto Sans SC</vt:lpstr>
      <vt:lpstr>等线</vt:lpstr>
      <vt:lpstr>Arial Unicode MS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米亚</cp:lastModifiedBy>
  <cp:revision>37</cp:revision>
  <dcterms:created xsi:type="dcterms:W3CDTF">2026-01-16T10:33:00Z</dcterms:created>
  <dcterms:modified xsi:type="dcterms:W3CDTF">2026-01-17T11:36:51Z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2026-01-20T08:50:51Z</vt:filetime>
  </property>
  <property fmtid="{D5CDD505-2E9C-101B-9397-08002B2CF9AE}" pid="4" name="UsrData">
    <vt:lpwstr>696758d87a3595001fc3bfa9wl</vt:lpwstr>
  </property>
  <property fmtid="{D5CDD505-2E9C-101B-9397-08002B2CF9AE}" pid="5" name="ICV">
    <vt:lpwstr>F7E5D291A503413BBE3DD4C5314C5DA1_13</vt:lpwstr>
  </property>
  <property fmtid="{D5CDD505-2E9C-101B-9397-08002B2CF9AE}" pid="6" name="KSOProductBuildVer">
    <vt:lpwstr>2052-12.1.0.24657</vt:lpwstr>
  </property>
</Properties>
</file>